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sldIdLst>
    <p:sldId id="256" r:id="rId5"/>
    <p:sldId id="277" r:id="rId6"/>
    <p:sldId id="258" r:id="rId7"/>
    <p:sldId id="273" r:id="rId8"/>
    <p:sldId id="282" r:id="rId9"/>
    <p:sldId id="283" r:id="rId10"/>
    <p:sldId id="280" r:id="rId11"/>
    <p:sldId id="276" r:id="rId12"/>
    <p:sldId id="278" r:id="rId13"/>
    <p:sldId id="259" r:id="rId14"/>
    <p:sldId id="261" r:id="rId15"/>
    <p:sldId id="284" r:id="rId16"/>
    <p:sldId id="286" r:id="rId17"/>
    <p:sldId id="285" r:id="rId18"/>
    <p:sldId id="260" r:id="rId19"/>
    <p:sldId id="267" r:id="rId20"/>
    <p:sldId id="287" r:id="rId21"/>
    <p:sldId id="27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718"/>
  </p:normalViewPr>
  <p:slideViewPr>
    <p:cSldViewPr snapToGrid="0">
      <p:cViewPr varScale="1">
        <p:scale>
          <a:sx n="91" d="100"/>
          <a:sy n="91" d="100"/>
        </p:scale>
        <p:origin x="322" y="77"/>
      </p:cViewPr>
      <p:guideLst/>
    </p:cSldViewPr>
  </p:slideViewPr>
  <p:notesTextViewPr>
    <p:cViewPr>
      <p:scale>
        <a:sx n="1" d="1"/>
        <a:sy n="1" d="1"/>
      </p:scale>
      <p:origin x="0" y="0"/>
    </p:cViewPr>
  </p:notesTextViewPr>
  <p:sorterViewPr>
    <p:cViewPr>
      <p:scale>
        <a:sx n="126" d="100"/>
        <a:sy n="12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12/13/2023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3" y="1122363"/>
            <a:ext cx="7096933"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9500507"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5F02DCD1-2C6B-F948-9F72-3BB0CF3D512E}" type="datetime1">
              <a:rPr lang="en-US" smtClean="0"/>
              <a:pPr/>
              <a:t>12/13/2023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6927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C1583C39-01BF-7F43-854C-FBB4E9AB6B0C}" type="datetime1">
              <a:rPr lang="en-US" smtClean="0"/>
              <a:pPr/>
              <a:t>12/13/2023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1912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4B103E64-1627-9140-8127-1849FED275E1}" type="datetime1">
              <a:rPr lang="en-US" smtClean="0"/>
              <a:pPr/>
              <a:t>12/13/2023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5697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DD9C8446-696E-6942-B6C8-CC9CAD0B34E0}" type="datetime1">
              <a:rPr lang="en-US" smtClean="0"/>
              <a:pPr/>
              <a:t>12/13/2023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F5592931-05C6-8543-8B6E-A8BD29BD5C2B}" type="datetime1">
              <a:rPr lang="en-US" smtClean="0"/>
              <a:pPr/>
              <a:t>12/13/2023</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7E7AB22C-8B7E-9B4A-8C65-396C3C874D86}" type="datetime1">
              <a:rPr lang="en-US" smtClean="0"/>
              <a:pPr/>
              <a:t>12/13/2023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8CE9AC2A-20AD-8C48-B5EB-B5322BDBCDEE}" type="datetime1">
              <a:rPr lang="en-US" smtClean="0"/>
              <a:pPr/>
              <a:t>12/13/2023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12/13/2023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9A85C5CA-AE29-AB4C-8F85-0373C72001D8}" type="datetime1">
              <a:rPr lang="en-US" smtClean="0"/>
              <a:pPr/>
              <a:t>12/13/2023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75594855-01E8-5A4B-B2B8-E2ECEF879100}" type="datetime1">
              <a:rPr lang="en-US" smtClean="0"/>
              <a:pPr/>
              <a:t>12/13/2023</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B562DF68-3089-814D-8A14-C651FE91885E}" type="datetime1">
              <a:rPr lang="en-US" smtClean="0"/>
              <a:pPr/>
              <a:t>12/13/2023</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3" r:id="rId10"/>
    <p:sldLayoutId id="2147483664" r:id="rId11"/>
    <p:sldLayoutId id="2147483665" r:id="rId12"/>
    <p:sldLayoutId id="2147483666"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434340" y="1200150"/>
            <a:ext cx="8503919" cy="2137410"/>
          </a:xfrm>
        </p:spPr>
        <p:txBody>
          <a:bodyPr/>
          <a:lstStyle/>
          <a:p>
            <a:r>
              <a:rPr lang="en-US" sz="4800" dirty="0"/>
              <a:t>Disease Prediction </a:t>
            </a:r>
            <a:r>
              <a:rPr lang="en-US" sz="4400" dirty="0"/>
              <a:t>Using </a:t>
            </a:r>
            <a:br>
              <a:rPr lang="en-US" sz="4400" dirty="0"/>
            </a:br>
            <a:r>
              <a:rPr lang="en-US" sz="4400" dirty="0"/>
              <a:t>Multi-Model Deep Learning and Machine Learning Approach</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538843" y="3602038"/>
            <a:ext cx="9500507" cy="806675"/>
          </a:xfrm>
        </p:spPr>
        <p:txBody>
          <a:bodyPr/>
          <a:lstStyle/>
          <a:p>
            <a:r>
              <a:rPr lang="en-US" sz="2800" b="0" i="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Fusing Technology and Agriculture: A Smart Solution for Predicting Plant Diseases</a:t>
            </a:r>
            <a:endPar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6" name="Audio 5">
            <a:hlinkClick r:id="" action="ppaction://media"/>
            <a:extLst>
              <a:ext uri="{FF2B5EF4-FFF2-40B4-BE49-F238E27FC236}">
                <a16:creationId xmlns:a16="http://schemas.microsoft.com/office/drawing/2014/main" id="{2DAB2323-B4C9-0AC4-A870-7B2C4B60D6F6}"/>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259308896"/>
      </p:ext>
    </p:extLst>
  </p:cSld>
  <p:clrMapOvr>
    <a:masterClrMapping/>
  </p:clrMapOvr>
  <mc:AlternateContent xmlns:mc="http://schemas.openxmlformats.org/markup-compatibility/2006" xmlns:p14="http://schemas.microsoft.com/office/powerpoint/2010/main">
    <mc:Choice Requires="p14">
      <p:transition spd="slow" p14:dur="2000" advTm="12634"/>
    </mc:Choice>
    <mc:Fallback xmlns="">
      <p:transition spd="slow" advTm="126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1167494" y="1059400"/>
            <a:ext cx="6245912" cy="2387600"/>
          </a:xfrm>
        </p:spPr>
        <p:txBody>
          <a:bodyPr/>
          <a:lstStyle/>
          <a:p>
            <a:r>
              <a:rPr lang="en-US" dirty="0"/>
              <a:t>Model Architecture</a:t>
            </a:r>
          </a:p>
        </p:txBody>
      </p:sp>
      <p:pic>
        <p:nvPicPr>
          <p:cNvPr id="3" name="Audio 2">
            <a:hlinkClick r:id="" action="ppaction://media"/>
            <a:extLst>
              <a:ext uri="{FF2B5EF4-FFF2-40B4-BE49-F238E27FC236}">
                <a16:creationId xmlns:a16="http://schemas.microsoft.com/office/drawing/2014/main" id="{8F670AEB-F5C1-CA86-AA09-7B3F2F9F2B3A}"/>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446797337"/>
      </p:ext>
    </p:extLst>
  </p:cSld>
  <p:clrMapOvr>
    <a:masterClrMapping/>
  </p:clrMapOvr>
  <mc:AlternateContent xmlns:mc="http://schemas.openxmlformats.org/markup-compatibility/2006" xmlns:p14="http://schemas.microsoft.com/office/powerpoint/2010/main">
    <mc:Choice Requires="p14">
      <p:transition spd="slow" p14:dur="2000" advTm="2256"/>
    </mc:Choice>
    <mc:Fallback xmlns="">
      <p:transition spd="slow" advTm="22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Model Flow Diagram</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12/13/2023</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11</a:t>
            </a:fld>
            <a:endParaRPr lang="en-US" dirty="0"/>
          </a:p>
        </p:txBody>
      </p:sp>
      <p:sp>
        <p:nvSpPr>
          <p:cNvPr id="9" name="Content Placeholder 8">
            <a:extLst>
              <a:ext uri="{FF2B5EF4-FFF2-40B4-BE49-F238E27FC236}">
                <a16:creationId xmlns:a16="http://schemas.microsoft.com/office/drawing/2014/main" id="{E92E221E-CBE6-65F4-F3FF-25D43A48BD88}"/>
              </a:ext>
            </a:extLst>
          </p:cNvPr>
          <p:cNvSpPr>
            <a:spLocks noGrp="1"/>
          </p:cNvSpPr>
          <p:nvPr>
            <p:ph idx="1"/>
          </p:nvPr>
        </p:nvSpPr>
        <p:spPr>
          <a:xfrm>
            <a:off x="1167493" y="2087561"/>
            <a:ext cx="5267223" cy="3366815"/>
          </a:xfrm>
        </p:spPr>
        <p:txBody>
          <a:bodyPr/>
          <a:lstStyle/>
          <a:p>
            <a:pPr marL="457200" indent="-457200">
              <a:buFont typeface="Arial" panose="020B0604020202020204" pitchFamily="34" charset="0"/>
              <a:buChar char="•"/>
            </a:pPr>
            <a:r>
              <a:rPr lang="en-US" dirty="0"/>
              <a:t>Configuring base layers, additional layers, and output layers.</a:t>
            </a:r>
          </a:p>
          <a:p>
            <a:pPr marL="457200" indent="-457200">
              <a:buFont typeface="Arial" panose="020B0604020202020204" pitchFamily="34" charset="0"/>
              <a:buChar char="•"/>
            </a:pPr>
            <a:r>
              <a:rPr lang="en-US" dirty="0"/>
              <a:t>Tailoring architectures with global average pooling, dense layers, batch normalization, and dropout for effective disease prediction.</a:t>
            </a:r>
            <a:endParaRPr lang="en-IN" dirty="0"/>
          </a:p>
        </p:txBody>
      </p:sp>
      <p:pic>
        <p:nvPicPr>
          <p:cNvPr id="11" name="Picture 10">
            <a:extLst>
              <a:ext uri="{FF2B5EF4-FFF2-40B4-BE49-F238E27FC236}">
                <a16:creationId xmlns:a16="http://schemas.microsoft.com/office/drawing/2014/main" id="{1BAA77BF-07BB-2FAB-C847-89C60AC33E79}"/>
              </a:ext>
            </a:extLst>
          </p:cNvPr>
          <p:cNvPicPr>
            <a:picLocks noChangeAspect="1"/>
          </p:cNvPicPr>
          <p:nvPr/>
        </p:nvPicPr>
        <p:blipFill>
          <a:blip r:embed="rId4"/>
          <a:stretch>
            <a:fillRect/>
          </a:stretch>
        </p:blipFill>
        <p:spPr>
          <a:xfrm>
            <a:off x="7046228" y="1467105"/>
            <a:ext cx="4153260" cy="5128704"/>
          </a:xfrm>
          <a:prstGeom prst="rect">
            <a:avLst/>
          </a:prstGeom>
        </p:spPr>
      </p:pic>
      <p:pic>
        <p:nvPicPr>
          <p:cNvPr id="4" name="Audio 3">
            <a:hlinkClick r:id="" action="ppaction://media"/>
            <a:extLst>
              <a:ext uri="{FF2B5EF4-FFF2-40B4-BE49-F238E27FC236}">
                <a16:creationId xmlns:a16="http://schemas.microsoft.com/office/drawing/2014/main" id="{E02A5685-A26E-975E-0539-3CE658F8CC1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527386939"/>
      </p:ext>
    </p:extLst>
  </p:cSld>
  <p:clrMapOvr>
    <a:masterClrMapping/>
  </p:clrMapOvr>
  <mc:AlternateContent xmlns:mc="http://schemas.openxmlformats.org/markup-compatibility/2006" xmlns:p14="http://schemas.microsoft.com/office/powerpoint/2010/main">
    <mc:Choice Requires="p14">
      <p:transition spd="slow" p14:dur="2000" advTm="48788"/>
    </mc:Choice>
    <mc:Fallback xmlns="">
      <p:transition spd="slow" advTm="487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1167494" y="1059400"/>
            <a:ext cx="6245912" cy="2387600"/>
          </a:xfrm>
        </p:spPr>
        <p:txBody>
          <a:bodyPr/>
          <a:lstStyle/>
          <a:p>
            <a:r>
              <a:rPr lang="en-US" dirty="0"/>
              <a:t>Model Configuration</a:t>
            </a:r>
          </a:p>
        </p:txBody>
      </p:sp>
      <p:pic>
        <p:nvPicPr>
          <p:cNvPr id="3" name="Audio 2">
            <a:hlinkClick r:id="" action="ppaction://media"/>
            <a:extLst>
              <a:ext uri="{FF2B5EF4-FFF2-40B4-BE49-F238E27FC236}">
                <a16:creationId xmlns:a16="http://schemas.microsoft.com/office/drawing/2014/main" id="{7E9BE8A1-4048-3C30-E2CC-9FA6184725EB}"/>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638063380"/>
      </p:ext>
    </p:extLst>
  </p:cSld>
  <p:clrMapOvr>
    <a:masterClrMapping/>
  </p:clrMapOvr>
  <mc:AlternateContent xmlns:mc="http://schemas.openxmlformats.org/markup-compatibility/2006" xmlns:p14="http://schemas.microsoft.com/office/powerpoint/2010/main">
    <mc:Choice Requires="p14">
      <p:transition spd="slow" p14:dur="2000" advTm="3422"/>
    </mc:Choice>
    <mc:Fallback xmlns="">
      <p:transition spd="slow" advTm="34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EDAB6-2CAF-2A38-1869-32BDE41903EA}"/>
              </a:ext>
            </a:extLst>
          </p:cNvPr>
          <p:cNvSpPr>
            <a:spLocks noGrp="1"/>
          </p:cNvSpPr>
          <p:nvPr>
            <p:ph type="title"/>
          </p:nvPr>
        </p:nvSpPr>
        <p:spPr/>
        <p:txBody>
          <a:bodyPr/>
          <a:lstStyle/>
          <a:p>
            <a:r>
              <a:rPr lang="en-US" sz="2400" dirty="0"/>
              <a:t>Exploring various configurations for each architecture, including different optimizers (Adam, SGD), learning rates, and batch sizes.</a:t>
            </a:r>
            <a:endParaRPr lang="en-IN" sz="2400" dirty="0"/>
          </a:p>
        </p:txBody>
      </p:sp>
      <p:sp>
        <p:nvSpPr>
          <p:cNvPr id="4" name="Date Placeholder 3">
            <a:extLst>
              <a:ext uri="{FF2B5EF4-FFF2-40B4-BE49-F238E27FC236}">
                <a16:creationId xmlns:a16="http://schemas.microsoft.com/office/drawing/2014/main" id="{76CBBF21-D4EB-58FA-FAB9-88FF7857BF60}"/>
              </a:ext>
            </a:extLst>
          </p:cNvPr>
          <p:cNvSpPr>
            <a:spLocks noGrp="1"/>
          </p:cNvSpPr>
          <p:nvPr>
            <p:ph type="dt" sz="half" idx="2"/>
          </p:nvPr>
        </p:nvSpPr>
        <p:spPr/>
        <p:txBody>
          <a:bodyPr/>
          <a:lstStyle/>
          <a:p>
            <a:fld id="{8CE9AC2A-20AD-8C48-B5EB-B5322BDBCDEE}" type="datetime1">
              <a:rPr lang="en-US" smtClean="0"/>
              <a:pPr/>
              <a:t>12/13/2023</a:t>
            </a:fld>
            <a:endParaRPr lang="en-US" dirty="0"/>
          </a:p>
        </p:txBody>
      </p:sp>
      <p:sp>
        <p:nvSpPr>
          <p:cNvPr id="5" name="Footer Placeholder 4">
            <a:extLst>
              <a:ext uri="{FF2B5EF4-FFF2-40B4-BE49-F238E27FC236}">
                <a16:creationId xmlns:a16="http://schemas.microsoft.com/office/drawing/2014/main" id="{FCA6E945-3595-2405-7BCC-88888AA11CAE}"/>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096CEF62-04FC-C916-469C-5658F1F5B238}"/>
              </a:ext>
            </a:extLst>
          </p:cNvPr>
          <p:cNvSpPr>
            <a:spLocks noGrp="1"/>
          </p:cNvSpPr>
          <p:nvPr>
            <p:ph type="sldNum" sz="quarter" idx="4"/>
          </p:nvPr>
        </p:nvSpPr>
        <p:spPr/>
        <p:txBody>
          <a:bodyPr/>
          <a:lstStyle/>
          <a:p>
            <a:fld id="{294A09A9-5501-47C1-A89A-A340965A2BE2}" type="slidenum">
              <a:rPr lang="en-US" smtClean="0"/>
              <a:pPr/>
              <a:t>13</a:t>
            </a:fld>
            <a:endParaRPr lang="en-US" dirty="0"/>
          </a:p>
        </p:txBody>
      </p:sp>
      <p:graphicFrame>
        <p:nvGraphicFramePr>
          <p:cNvPr id="7" name="Table 6">
            <a:extLst>
              <a:ext uri="{FF2B5EF4-FFF2-40B4-BE49-F238E27FC236}">
                <a16:creationId xmlns:a16="http://schemas.microsoft.com/office/drawing/2014/main" id="{D9FA85D5-5FD6-CFBB-96B6-2B88C0E6313B}"/>
              </a:ext>
            </a:extLst>
          </p:cNvPr>
          <p:cNvGraphicFramePr>
            <a:graphicFrameLocks noGrp="1"/>
          </p:cNvGraphicFramePr>
          <p:nvPr>
            <p:extLst>
              <p:ext uri="{D42A27DB-BD31-4B8C-83A1-F6EECF244321}">
                <p14:modId xmlns:p14="http://schemas.microsoft.com/office/powerpoint/2010/main" val="845806108"/>
              </p:ext>
            </p:extLst>
          </p:nvPr>
        </p:nvGraphicFramePr>
        <p:xfrm>
          <a:off x="1167493" y="2118360"/>
          <a:ext cx="9779182" cy="3931919"/>
        </p:xfrm>
        <a:graphic>
          <a:graphicData uri="http://schemas.openxmlformats.org/drawingml/2006/table">
            <a:tbl>
              <a:tblPr firstRow="1" firstCol="1" bandRow="1">
                <a:tableStyleId>{5C22544A-7EE6-4342-B048-85BDC9FD1C3A}</a:tableStyleId>
              </a:tblPr>
              <a:tblGrid>
                <a:gridCol w="1483746">
                  <a:extLst>
                    <a:ext uri="{9D8B030D-6E8A-4147-A177-3AD203B41FA5}">
                      <a16:colId xmlns:a16="http://schemas.microsoft.com/office/drawing/2014/main" val="3447287561"/>
                    </a:ext>
                  </a:extLst>
                </a:gridCol>
                <a:gridCol w="1582973">
                  <a:extLst>
                    <a:ext uri="{9D8B030D-6E8A-4147-A177-3AD203B41FA5}">
                      <a16:colId xmlns:a16="http://schemas.microsoft.com/office/drawing/2014/main" val="1212624473"/>
                    </a:ext>
                  </a:extLst>
                </a:gridCol>
                <a:gridCol w="1655352">
                  <a:extLst>
                    <a:ext uri="{9D8B030D-6E8A-4147-A177-3AD203B41FA5}">
                      <a16:colId xmlns:a16="http://schemas.microsoft.com/office/drawing/2014/main" val="605320729"/>
                    </a:ext>
                  </a:extLst>
                </a:gridCol>
                <a:gridCol w="1819954">
                  <a:extLst>
                    <a:ext uri="{9D8B030D-6E8A-4147-A177-3AD203B41FA5}">
                      <a16:colId xmlns:a16="http://schemas.microsoft.com/office/drawing/2014/main" val="4099801420"/>
                    </a:ext>
                  </a:extLst>
                </a:gridCol>
                <a:gridCol w="1654184">
                  <a:extLst>
                    <a:ext uri="{9D8B030D-6E8A-4147-A177-3AD203B41FA5}">
                      <a16:colId xmlns:a16="http://schemas.microsoft.com/office/drawing/2014/main" val="825568387"/>
                    </a:ext>
                  </a:extLst>
                </a:gridCol>
                <a:gridCol w="1582973">
                  <a:extLst>
                    <a:ext uri="{9D8B030D-6E8A-4147-A177-3AD203B41FA5}">
                      <a16:colId xmlns:a16="http://schemas.microsoft.com/office/drawing/2014/main" val="133287657"/>
                    </a:ext>
                  </a:extLst>
                </a:gridCol>
              </a:tblGrid>
              <a:tr h="1034716">
                <a:tc>
                  <a:txBody>
                    <a:bodyPr/>
                    <a:lstStyle/>
                    <a:p>
                      <a:pPr>
                        <a:lnSpc>
                          <a:spcPct val="107000"/>
                        </a:lnSpc>
                        <a:spcAft>
                          <a:spcPts val="800"/>
                        </a:spcAft>
                      </a:pPr>
                      <a:r>
                        <a:rPr lang="en-IN" sz="2400">
                          <a:effectLst/>
                        </a:rPr>
                        <a:t>Model </a:t>
                      </a:r>
                    </a:p>
                    <a:p>
                      <a:pPr>
                        <a:lnSpc>
                          <a:spcPct val="107000"/>
                        </a:lnSpc>
                        <a:spcAft>
                          <a:spcPts val="800"/>
                        </a:spcAft>
                      </a:pPr>
                      <a:r>
                        <a:rPr lang="en-IN" sz="2400">
                          <a:effectLst/>
                        </a:rPr>
                        <a:t>Number</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a:effectLst/>
                        </a:rPr>
                        <a:t>BASE</a:t>
                      </a:r>
                    </a:p>
                    <a:p>
                      <a:pPr>
                        <a:lnSpc>
                          <a:spcPct val="107000"/>
                        </a:lnSpc>
                        <a:spcAft>
                          <a:spcPts val="800"/>
                        </a:spcAft>
                      </a:pPr>
                      <a:r>
                        <a:rPr lang="en-IN" sz="2400">
                          <a:effectLst/>
                        </a:rPr>
                        <a:t>MODEL</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a:effectLst/>
                        </a:rPr>
                        <a:t>Optimizer</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a:effectLst/>
                        </a:rPr>
                        <a:t>Learning</a:t>
                      </a:r>
                    </a:p>
                    <a:p>
                      <a:pPr>
                        <a:lnSpc>
                          <a:spcPct val="107000"/>
                        </a:lnSpc>
                        <a:spcAft>
                          <a:spcPts val="800"/>
                        </a:spcAft>
                      </a:pPr>
                      <a:r>
                        <a:rPr lang="en-IN" sz="2400">
                          <a:effectLst/>
                        </a:rPr>
                        <a:t>Rate</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1600">
                          <a:effectLst/>
                        </a:rPr>
                        <a:t>Batch</a:t>
                      </a:r>
                      <a:endParaRPr lang="en-IN" sz="2400">
                        <a:effectLst/>
                      </a:endParaRPr>
                    </a:p>
                    <a:p>
                      <a:pPr>
                        <a:lnSpc>
                          <a:spcPct val="107000"/>
                        </a:lnSpc>
                        <a:spcAft>
                          <a:spcPts val="800"/>
                        </a:spcAft>
                      </a:pPr>
                      <a:r>
                        <a:rPr lang="en-IN" sz="1600">
                          <a:effectLst/>
                        </a:rPr>
                        <a:t>Size</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1600">
                          <a:effectLst/>
                        </a:rPr>
                        <a:t>No of</a:t>
                      </a:r>
                      <a:endParaRPr lang="en-IN" sz="2400">
                        <a:effectLst/>
                      </a:endParaRPr>
                    </a:p>
                    <a:p>
                      <a:pPr>
                        <a:lnSpc>
                          <a:spcPct val="107000"/>
                        </a:lnSpc>
                        <a:spcAft>
                          <a:spcPts val="800"/>
                        </a:spcAft>
                      </a:pPr>
                      <a:r>
                        <a:rPr lang="en-IN" sz="1600">
                          <a:effectLst/>
                        </a:rPr>
                        <a:t>Epochs</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extLst>
                  <a:ext uri="{0D108BD9-81ED-4DB2-BD59-A6C34878D82A}">
                    <a16:rowId xmlns:a16="http://schemas.microsoft.com/office/drawing/2014/main" val="3958597524"/>
                  </a:ext>
                </a:extLst>
              </a:tr>
              <a:tr h="411172">
                <a:tc>
                  <a:txBody>
                    <a:bodyPr/>
                    <a:lstStyle/>
                    <a:p>
                      <a:pPr>
                        <a:lnSpc>
                          <a:spcPct val="107000"/>
                        </a:lnSpc>
                        <a:spcAft>
                          <a:spcPts val="800"/>
                        </a:spcAft>
                      </a:pPr>
                      <a:r>
                        <a:rPr lang="en-IN" sz="1600">
                          <a:effectLst/>
                        </a:rPr>
                        <a:t>Model 1</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1600">
                          <a:effectLst/>
                        </a:rPr>
                        <a:t>ResNet50</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a:effectLst/>
                        </a:rPr>
                        <a:t>Adam</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a:effectLst/>
                        </a:rPr>
                        <a:t>0.01</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a:effectLst/>
                        </a:rPr>
                        <a:t>32</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a:effectLst/>
                        </a:rPr>
                        <a:t>20</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extLst>
                  <a:ext uri="{0D108BD9-81ED-4DB2-BD59-A6C34878D82A}">
                    <a16:rowId xmlns:a16="http://schemas.microsoft.com/office/drawing/2014/main" val="2106719822"/>
                  </a:ext>
                </a:extLst>
              </a:tr>
              <a:tr h="411172">
                <a:tc>
                  <a:txBody>
                    <a:bodyPr/>
                    <a:lstStyle/>
                    <a:p>
                      <a:pPr>
                        <a:lnSpc>
                          <a:spcPct val="107000"/>
                        </a:lnSpc>
                        <a:spcAft>
                          <a:spcPts val="800"/>
                        </a:spcAft>
                      </a:pPr>
                      <a:r>
                        <a:rPr lang="en-IN" sz="1600">
                          <a:effectLst/>
                        </a:rPr>
                        <a:t>Model 2</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1600">
                          <a:effectLst/>
                        </a:rPr>
                        <a:t>ResNet50</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a:effectLst/>
                        </a:rPr>
                        <a:t>SGD</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dirty="0">
                          <a:effectLst/>
                        </a:rPr>
                        <a:t>0.01</a:t>
                      </a:r>
                      <a:endParaRPr lang="en-IN" sz="2400" dirty="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a:effectLst/>
                        </a:rPr>
                        <a:t>32</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a:effectLst/>
                        </a:rPr>
                        <a:t>20</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extLst>
                  <a:ext uri="{0D108BD9-81ED-4DB2-BD59-A6C34878D82A}">
                    <a16:rowId xmlns:a16="http://schemas.microsoft.com/office/drawing/2014/main" val="934659662"/>
                  </a:ext>
                </a:extLst>
              </a:tr>
              <a:tr h="411172">
                <a:tc>
                  <a:txBody>
                    <a:bodyPr/>
                    <a:lstStyle/>
                    <a:p>
                      <a:pPr>
                        <a:lnSpc>
                          <a:spcPct val="107000"/>
                        </a:lnSpc>
                        <a:spcAft>
                          <a:spcPts val="800"/>
                        </a:spcAft>
                      </a:pPr>
                      <a:r>
                        <a:rPr lang="en-IN" sz="1600">
                          <a:effectLst/>
                        </a:rPr>
                        <a:t>Model 3</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1600">
                          <a:effectLst/>
                        </a:rPr>
                        <a:t>ResNet50</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a:effectLst/>
                        </a:rPr>
                        <a:t>Adam</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a:effectLst/>
                        </a:rPr>
                        <a:t>0.001</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a:effectLst/>
                        </a:rPr>
                        <a:t>32</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a:effectLst/>
                        </a:rPr>
                        <a:t>08</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extLst>
                  <a:ext uri="{0D108BD9-81ED-4DB2-BD59-A6C34878D82A}">
                    <a16:rowId xmlns:a16="http://schemas.microsoft.com/office/drawing/2014/main" val="1536438342"/>
                  </a:ext>
                </a:extLst>
              </a:tr>
              <a:tr h="411172">
                <a:tc>
                  <a:txBody>
                    <a:bodyPr/>
                    <a:lstStyle/>
                    <a:p>
                      <a:pPr>
                        <a:lnSpc>
                          <a:spcPct val="107000"/>
                        </a:lnSpc>
                        <a:spcAft>
                          <a:spcPts val="800"/>
                        </a:spcAft>
                      </a:pPr>
                      <a:r>
                        <a:rPr lang="en-IN" sz="1600">
                          <a:effectLst/>
                        </a:rPr>
                        <a:t>Model 4</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1600">
                          <a:effectLst/>
                        </a:rPr>
                        <a:t>ResNet50</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a:effectLst/>
                        </a:rPr>
                        <a:t>Adam</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a:effectLst/>
                        </a:rPr>
                        <a:t>0.001</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a:effectLst/>
                        </a:rPr>
                        <a:t>64</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a:effectLst/>
                        </a:rPr>
                        <a:t>08</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extLst>
                  <a:ext uri="{0D108BD9-81ED-4DB2-BD59-A6C34878D82A}">
                    <a16:rowId xmlns:a16="http://schemas.microsoft.com/office/drawing/2014/main" val="4292806925"/>
                  </a:ext>
                </a:extLst>
              </a:tr>
              <a:tr h="430171">
                <a:tc>
                  <a:txBody>
                    <a:bodyPr/>
                    <a:lstStyle/>
                    <a:p>
                      <a:pPr>
                        <a:lnSpc>
                          <a:spcPct val="107000"/>
                        </a:lnSpc>
                        <a:spcAft>
                          <a:spcPts val="800"/>
                        </a:spcAft>
                      </a:pPr>
                      <a:r>
                        <a:rPr lang="en-IN" sz="1600">
                          <a:effectLst/>
                        </a:rPr>
                        <a:t>Model 5</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1600">
                          <a:effectLst/>
                        </a:rPr>
                        <a:t>MobileNet</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a:effectLst/>
                        </a:rPr>
                        <a:t>SGD</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a:effectLst/>
                        </a:rPr>
                        <a:t>0.001</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a:effectLst/>
                        </a:rPr>
                        <a:t>64</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a:effectLst/>
                        </a:rPr>
                        <a:t>10</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extLst>
                  <a:ext uri="{0D108BD9-81ED-4DB2-BD59-A6C34878D82A}">
                    <a16:rowId xmlns:a16="http://schemas.microsoft.com/office/drawing/2014/main" val="2224438981"/>
                  </a:ext>
                </a:extLst>
              </a:tr>
              <a:tr h="411172">
                <a:tc>
                  <a:txBody>
                    <a:bodyPr/>
                    <a:lstStyle/>
                    <a:p>
                      <a:pPr>
                        <a:lnSpc>
                          <a:spcPct val="107000"/>
                        </a:lnSpc>
                        <a:spcAft>
                          <a:spcPts val="800"/>
                        </a:spcAft>
                      </a:pPr>
                      <a:r>
                        <a:rPr lang="en-IN" sz="1600">
                          <a:effectLst/>
                        </a:rPr>
                        <a:t>Model 6</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1600">
                          <a:effectLst/>
                        </a:rPr>
                        <a:t>MobileNet</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a:effectLst/>
                        </a:rPr>
                        <a:t>SGD</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a:effectLst/>
                        </a:rPr>
                        <a:t>0.001</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a:effectLst/>
                        </a:rPr>
                        <a:t>32</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a:effectLst/>
                        </a:rPr>
                        <a:t>10</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extLst>
                  <a:ext uri="{0D108BD9-81ED-4DB2-BD59-A6C34878D82A}">
                    <a16:rowId xmlns:a16="http://schemas.microsoft.com/office/drawing/2014/main" val="783218341"/>
                  </a:ext>
                </a:extLst>
              </a:tr>
              <a:tr h="411172">
                <a:tc>
                  <a:txBody>
                    <a:bodyPr/>
                    <a:lstStyle/>
                    <a:p>
                      <a:pPr>
                        <a:lnSpc>
                          <a:spcPct val="107000"/>
                        </a:lnSpc>
                        <a:spcAft>
                          <a:spcPts val="800"/>
                        </a:spcAft>
                      </a:pPr>
                      <a:r>
                        <a:rPr lang="en-IN" sz="1600">
                          <a:effectLst/>
                        </a:rPr>
                        <a:t>Model 7</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1600">
                          <a:effectLst/>
                        </a:rPr>
                        <a:t>InceptionV3</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a:effectLst/>
                        </a:rPr>
                        <a:t>Adam</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a:effectLst/>
                        </a:rPr>
                        <a:t>0.01</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a:effectLst/>
                        </a:rPr>
                        <a:t>32</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dirty="0">
                          <a:effectLst/>
                        </a:rPr>
                        <a:t>20</a:t>
                      </a:r>
                      <a:endParaRPr lang="en-IN" sz="2400" dirty="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extLst>
                  <a:ext uri="{0D108BD9-81ED-4DB2-BD59-A6C34878D82A}">
                    <a16:rowId xmlns:a16="http://schemas.microsoft.com/office/drawing/2014/main" val="3461569902"/>
                  </a:ext>
                </a:extLst>
              </a:tr>
            </a:tbl>
          </a:graphicData>
        </a:graphic>
      </p:graphicFrame>
      <p:pic>
        <p:nvPicPr>
          <p:cNvPr id="3" name="Audio 2">
            <a:hlinkClick r:id="" action="ppaction://media"/>
            <a:extLst>
              <a:ext uri="{FF2B5EF4-FFF2-40B4-BE49-F238E27FC236}">
                <a16:creationId xmlns:a16="http://schemas.microsoft.com/office/drawing/2014/main" id="{0909A5CE-572F-D61A-9488-9842D1D9055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367823558"/>
      </p:ext>
    </p:extLst>
  </p:cSld>
  <p:clrMapOvr>
    <a:masterClrMapping/>
  </p:clrMapOvr>
  <mc:AlternateContent xmlns:mc="http://schemas.openxmlformats.org/markup-compatibility/2006" xmlns:p14="http://schemas.microsoft.com/office/powerpoint/2010/main">
    <mc:Choice Requires="p14">
      <p:transition spd="slow" p14:dur="2000" advTm="10718"/>
    </mc:Choice>
    <mc:Fallback xmlns="">
      <p:transition spd="slow" advTm="107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1167494" y="1059400"/>
            <a:ext cx="6245912" cy="2387600"/>
          </a:xfrm>
        </p:spPr>
        <p:txBody>
          <a:bodyPr/>
          <a:lstStyle/>
          <a:p>
            <a:r>
              <a:rPr lang="en-US" dirty="0"/>
              <a:t>Evaluation</a:t>
            </a:r>
          </a:p>
        </p:txBody>
      </p:sp>
      <p:pic>
        <p:nvPicPr>
          <p:cNvPr id="3" name="Audio 2">
            <a:hlinkClick r:id="" action="ppaction://media"/>
            <a:extLst>
              <a:ext uri="{FF2B5EF4-FFF2-40B4-BE49-F238E27FC236}">
                <a16:creationId xmlns:a16="http://schemas.microsoft.com/office/drawing/2014/main" id="{1497D257-2B27-BAF0-E169-05B5A107735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950899972"/>
      </p:ext>
    </p:extLst>
  </p:cSld>
  <p:clrMapOvr>
    <a:masterClrMapping/>
  </p:clrMapOvr>
  <mc:AlternateContent xmlns:mc="http://schemas.openxmlformats.org/markup-compatibility/2006" xmlns:p14="http://schemas.microsoft.com/office/powerpoint/2010/main">
    <mc:Choice Requires="p14">
      <p:transition spd="slow" p14:dur="2000" advTm="3170"/>
    </mc:Choice>
    <mc:Fallback xmlns="">
      <p:transition spd="slow" advTm="31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p:txBody>
          <a:bodyPr/>
          <a:lstStyle/>
          <a:p>
            <a:r>
              <a:rPr lang="en-US" dirty="0"/>
              <a:t>Model Performance</a:t>
            </a:r>
          </a:p>
        </p:txBody>
      </p:sp>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fld id="{7699C8CE-7534-A244-ABE9-5BED2DFEFBDF}" type="datetime1">
              <a:rPr lang="en-US" smtClean="0"/>
              <a:t>12/13/2023</a:t>
            </a:fld>
            <a:endParaRPr lang="en-US" dirty="0"/>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fld id="{294A09A9-5501-47C1-A89A-A340965A2BE2}" type="slidenum">
              <a:rPr lang="en-US" smtClean="0"/>
              <a:pPr/>
              <a:t>15</a:t>
            </a:fld>
            <a:endParaRPr lang="en-US" dirty="0"/>
          </a:p>
        </p:txBody>
      </p:sp>
      <p:graphicFrame>
        <p:nvGraphicFramePr>
          <p:cNvPr id="9" name="Content Placeholder 8">
            <a:extLst>
              <a:ext uri="{FF2B5EF4-FFF2-40B4-BE49-F238E27FC236}">
                <a16:creationId xmlns:a16="http://schemas.microsoft.com/office/drawing/2014/main" id="{B77A9DBB-FB73-285B-71AC-AF35BD7F6263}"/>
              </a:ext>
            </a:extLst>
          </p:cNvPr>
          <p:cNvGraphicFramePr>
            <a:graphicFrameLocks noGrp="1"/>
          </p:cNvGraphicFramePr>
          <p:nvPr>
            <p:ph idx="1"/>
            <p:extLst>
              <p:ext uri="{D42A27DB-BD31-4B8C-83A1-F6EECF244321}">
                <p14:modId xmlns:p14="http://schemas.microsoft.com/office/powerpoint/2010/main" val="3928341443"/>
              </p:ext>
            </p:extLst>
          </p:nvPr>
        </p:nvGraphicFramePr>
        <p:xfrm>
          <a:off x="1325880" y="2200180"/>
          <a:ext cx="9620795" cy="3926298"/>
        </p:xfrm>
        <a:graphic>
          <a:graphicData uri="http://schemas.openxmlformats.org/drawingml/2006/table">
            <a:tbl>
              <a:tblPr firstRow="1" firstCol="1" bandRow="1">
                <a:tableStyleId>{5C22544A-7EE6-4342-B048-85BDC9FD1C3A}</a:tableStyleId>
              </a:tblPr>
              <a:tblGrid>
                <a:gridCol w="1406684">
                  <a:extLst>
                    <a:ext uri="{9D8B030D-6E8A-4147-A177-3AD203B41FA5}">
                      <a16:colId xmlns:a16="http://schemas.microsoft.com/office/drawing/2014/main" val="794815262"/>
                    </a:ext>
                  </a:extLst>
                </a:gridCol>
                <a:gridCol w="1718668">
                  <a:extLst>
                    <a:ext uri="{9D8B030D-6E8A-4147-A177-3AD203B41FA5}">
                      <a16:colId xmlns:a16="http://schemas.microsoft.com/office/drawing/2014/main" val="787742413"/>
                    </a:ext>
                  </a:extLst>
                </a:gridCol>
                <a:gridCol w="1563228">
                  <a:extLst>
                    <a:ext uri="{9D8B030D-6E8A-4147-A177-3AD203B41FA5}">
                      <a16:colId xmlns:a16="http://schemas.microsoft.com/office/drawing/2014/main" val="3392863656"/>
                    </a:ext>
                  </a:extLst>
                </a:gridCol>
                <a:gridCol w="1718668">
                  <a:extLst>
                    <a:ext uri="{9D8B030D-6E8A-4147-A177-3AD203B41FA5}">
                      <a16:colId xmlns:a16="http://schemas.microsoft.com/office/drawing/2014/main" val="1971449026"/>
                    </a:ext>
                  </a:extLst>
                </a:gridCol>
                <a:gridCol w="1718668">
                  <a:extLst>
                    <a:ext uri="{9D8B030D-6E8A-4147-A177-3AD203B41FA5}">
                      <a16:colId xmlns:a16="http://schemas.microsoft.com/office/drawing/2014/main" val="157585257"/>
                    </a:ext>
                  </a:extLst>
                </a:gridCol>
                <a:gridCol w="1494879">
                  <a:extLst>
                    <a:ext uri="{9D8B030D-6E8A-4147-A177-3AD203B41FA5}">
                      <a16:colId xmlns:a16="http://schemas.microsoft.com/office/drawing/2014/main" val="4141880835"/>
                    </a:ext>
                  </a:extLst>
                </a:gridCol>
              </a:tblGrid>
              <a:tr h="982231">
                <a:tc>
                  <a:txBody>
                    <a:bodyPr/>
                    <a:lstStyle/>
                    <a:p>
                      <a:pPr>
                        <a:lnSpc>
                          <a:spcPct val="107000"/>
                        </a:lnSpc>
                        <a:spcAft>
                          <a:spcPts val="800"/>
                        </a:spcAft>
                      </a:pPr>
                      <a:r>
                        <a:rPr lang="en-IN" sz="2000" dirty="0">
                          <a:effectLst/>
                        </a:rPr>
                        <a:t>Model </a:t>
                      </a:r>
                      <a:endParaRPr lang="en-IN" sz="2400" dirty="0">
                        <a:effectLst/>
                      </a:endParaRPr>
                    </a:p>
                    <a:p>
                      <a:pPr>
                        <a:lnSpc>
                          <a:spcPct val="107000"/>
                        </a:lnSpc>
                        <a:spcAft>
                          <a:spcPts val="800"/>
                        </a:spcAft>
                      </a:pPr>
                      <a:r>
                        <a:rPr lang="en-IN" sz="2000" dirty="0">
                          <a:effectLst/>
                        </a:rPr>
                        <a:t>Number</a:t>
                      </a:r>
                      <a:endParaRPr lang="en-IN" sz="2400" dirty="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000" dirty="0">
                          <a:effectLst/>
                        </a:rPr>
                        <a:t>ROC-AUC</a:t>
                      </a:r>
                      <a:endParaRPr lang="en-IN" sz="2400" dirty="0">
                        <a:effectLst/>
                      </a:endParaRPr>
                    </a:p>
                    <a:p>
                      <a:pPr>
                        <a:lnSpc>
                          <a:spcPct val="107000"/>
                        </a:lnSpc>
                        <a:spcAft>
                          <a:spcPts val="800"/>
                        </a:spcAft>
                      </a:pPr>
                      <a:r>
                        <a:rPr lang="en-IN" sz="2000" dirty="0">
                          <a:effectLst/>
                        </a:rPr>
                        <a:t>Score</a:t>
                      </a:r>
                      <a:endParaRPr lang="en-IN" sz="2400" dirty="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000">
                          <a:effectLst/>
                        </a:rPr>
                        <a:t>Accuracy</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000">
                          <a:effectLst/>
                        </a:rPr>
                        <a:t>Precision</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000">
                          <a:effectLst/>
                        </a:rPr>
                        <a:t>Recall</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000">
                          <a:effectLst/>
                        </a:rPr>
                        <a:t>F1</a:t>
                      </a:r>
                      <a:endParaRPr lang="en-IN" sz="2400">
                        <a:effectLst/>
                      </a:endParaRPr>
                    </a:p>
                    <a:p>
                      <a:pPr>
                        <a:lnSpc>
                          <a:spcPct val="107000"/>
                        </a:lnSpc>
                        <a:spcAft>
                          <a:spcPts val="800"/>
                        </a:spcAft>
                      </a:pPr>
                      <a:r>
                        <a:rPr lang="en-IN" sz="2000">
                          <a:effectLst/>
                        </a:rPr>
                        <a:t>score</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extLst>
                  <a:ext uri="{0D108BD9-81ED-4DB2-BD59-A6C34878D82A}">
                    <a16:rowId xmlns:a16="http://schemas.microsoft.com/office/drawing/2014/main" val="357378183"/>
                  </a:ext>
                </a:extLst>
              </a:tr>
              <a:tr h="417823">
                <a:tc>
                  <a:txBody>
                    <a:bodyPr/>
                    <a:lstStyle/>
                    <a:p>
                      <a:pPr>
                        <a:lnSpc>
                          <a:spcPct val="107000"/>
                        </a:lnSpc>
                        <a:spcAft>
                          <a:spcPts val="800"/>
                        </a:spcAft>
                      </a:pPr>
                      <a:r>
                        <a:rPr lang="en-IN" sz="2400">
                          <a:effectLst/>
                        </a:rPr>
                        <a:t>Model 1</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a:effectLst/>
                        </a:rPr>
                        <a:t>0.94</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a:effectLst/>
                        </a:rPr>
                        <a:t>0.9844</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a:effectLst/>
                        </a:rPr>
                        <a:t>0.96</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a:effectLst/>
                        </a:rPr>
                        <a:t>0.93</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a:effectLst/>
                        </a:rPr>
                        <a:t>0.93</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extLst>
                  <a:ext uri="{0D108BD9-81ED-4DB2-BD59-A6C34878D82A}">
                    <a16:rowId xmlns:a16="http://schemas.microsoft.com/office/drawing/2014/main" val="1905878796"/>
                  </a:ext>
                </a:extLst>
              </a:tr>
              <a:tr h="417823">
                <a:tc>
                  <a:txBody>
                    <a:bodyPr/>
                    <a:lstStyle/>
                    <a:p>
                      <a:pPr>
                        <a:lnSpc>
                          <a:spcPct val="107000"/>
                        </a:lnSpc>
                        <a:spcAft>
                          <a:spcPts val="800"/>
                        </a:spcAft>
                      </a:pPr>
                      <a:r>
                        <a:rPr lang="en-IN" sz="2400">
                          <a:effectLst/>
                        </a:rPr>
                        <a:t>Model 2</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a:effectLst/>
                        </a:rPr>
                        <a:t>0.98</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a:effectLst/>
                        </a:rPr>
                        <a:t>0.9875</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a:effectLst/>
                        </a:rPr>
                        <a:t>0.99</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a:effectLst/>
                        </a:rPr>
                        <a:t>0.99</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a:effectLst/>
                        </a:rPr>
                        <a:t>0.99</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extLst>
                  <a:ext uri="{0D108BD9-81ED-4DB2-BD59-A6C34878D82A}">
                    <a16:rowId xmlns:a16="http://schemas.microsoft.com/office/drawing/2014/main" val="226543462"/>
                  </a:ext>
                </a:extLst>
              </a:tr>
              <a:tr h="417823">
                <a:tc>
                  <a:txBody>
                    <a:bodyPr/>
                    <a:lstStyle/>
                    <a:p>
                      <a:pPr>
                        <a:lnSpc>
                          <a:spcPct val="107000"/>
                        </a:lnSpc>
                        <a:spcAft>
                          <a:spcPts val="800"/>
                        </a:spcAft>
                      </a:pPr>
                      <a:r>
                        <a:rPr lang="en-IN" sz="2400">
                          <a:effectLst/>
                        </a:rPr>
                        <a:t>Model 3</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a:effectLst/>
                        </a:rPr>
                        <a:t>0.98</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a:effectLst/>
                        </a:rPr>
                        <a:t>0.9734</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a:effectLst/>
                        </a:rPr>
                        <a:t>0.98</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a:effectLst/>
                        </a:rPr>
                        <a:t>0.97</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a:effectLst/>
                        </a:rPr>
                        <a:t>0.97</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extLst>
                  <a:ext uri="{0D108BD9-81ED-4DB2-BD59-A6C34878D82A}">
                    <a16:rowId xmlns:a16="http://schemas.microsoft.com/office/drawing/2014/main" val="913524114"/>
                  </a:ext>
                </a:extLst>
              </a:tr>
              <a:tr h="417823">
                <a:tc>
                  <a:txBody>
                    <a:bodyPr/>
                    <a:lstStyle/>
                    <a:p>
                      <a:pPr>
                        <a:lnSpc>
                          <a:spcPct val="107000"/>
                        </a:lnSpc>
                        <a:spcAft>
                          <a:spcPts val="800"/>
                        </a:spcAft>
                      </a:pPr>
                      <a:r>
                        <a:rPr lang="en-IN" sz="2400">
                          <a:effectLst/>
                        </a:rPr>
                        <a:t>Model 4</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a:effectLst/>
                        </a:rPr>
                        <a:t>0.95</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a:effectLst/>
                        </a:rPr>
                        <a:t>0.9374</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a:effectLst/>
                        </a:rPr>
                        <a:t>0.94</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a:effectLst/>
                        </a:rPr>
                        <a:t>0.93</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a:effectLst/>
                        </a:rPr>
                        <a:t>0.93</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extLst>
                  <a:ext uri="{0D108BD9-81ED-4DB2-BD59-A6C34878D82A}">
                    <a16:rowId xmlns:a16="http://schemas.microsoft.com/office/drawing/2014/main" val="2072545099"/>
                  </a:ext>
                </a:extLst>
              </a:tr>
              <a:tr h="437129">
                <a:tc>
                  <a:txBody>
                    <a:bodyPr/>
                    <a:lstStyle/>
                    <a:p>
                      <a:pPr>
                        <a:lnSpc>
                          <a:spcPct val="107000"/>
                        </a:lnSpc>
                        <a:spcAft>
                          <a:spcPts val="800"/>
                        </a:spcAft>
                      </a:pPr>
                      <a:r>
                        <a:rPr lang="en-IN" sz="2400">
                          <a:effectLst/>
                        </a:rPr>
                        <a:t>Model 5</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a:effectLst/>
                        </a:rPr>
                        <a:t>0.93</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a:effectLst/>
                        </a:rPr>
                        <a:t>0.9431</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a:effectLst/>
                        </a:rPr>
                        <a:t>0.94</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a:effectLst/>
                        </a:rPr>
                        <a:t>0.94</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a:effectLst/>
                        </a:rPr>
                        <a:t>0.93</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extLst>
                  <a:ext uri="{0D108BD9-81ED-4DB2-BD59-A6C34878D82A}">
                    <a16:rowId xmlns:a16="http://schemas.microsoft.com/office/drawing/2014/main" val="1997900455"/>
                  </a:ext>
                </a:extLst>
              </a:tr>
              <a:tr h="417823">
                <a:tc>
                  <a:txBody>
                    <a:bodyPr/>
                    <a:lstStyle/>
                    <a:p>
                      <a:pPr>
                        <a:lnSpc>
                          <a:spcPct val="107000"/>
                        </a:lnSpc>
                        <a:spcAft>
                          <a:spcPts val="800"/>
                        </a:spcAft>
                      </a:pPr>
                      <a:r>
                        <a:rPr lang="en-IN" sz="2400">
                          <a:effectLst/>
                        </a:rPr>
                        <a:t>Model 6</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a:effectLst/>
                        </a:rPr>
                        <a:t>0.93</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a:effectLst/>
                        </a:rPr>
                        <a:t>0.9709</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a:effectLst/>
                        </a:rPr>
                        <a:t>0.97</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a:effectLst/>
                        </a:rPr>
                        <a:t>0.97</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a:effectLst/>
                        </a:rPr>
                        <a:t>0.97</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extLst>
                  <a:ext uri="{0D108BD9-81ED-4DB2-BD59-A6C34878D82A}">
                    <a16:rowId xmlns:a16="http://schemas.microsoft.com/office/drawing/2014/main" val="1976997631"/>
                  </a:ext>
                </a:extLst>
              </a:tr>
              <a:tr h="417823">
                <a:tc>
                  <a:txBody>
                    <a:bodyPr/>
                    <a:lstStyle/>
                    <a:p>
                      <a:pPr>
                        <a:lnSpc>
                          <a:spcPct val="107000"/>
                        </a:lnSpc>
                        <a:spcAft>
                          <a:spcPts val="800"/>
                        </a:spcAft>
                      </a:pPr>
                      <a:r>
                        <a:rPr lang="en-IN" sz="2400">
                          <a:effectLst/>
                        </a:rPr>
                        <a:t>Model 7</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a:effectLst/>
                        </a:rPr>
                        <a:t>0.82</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a:effectLst/>
                        </a:rPr>
                        <a:t>0.9251</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a:effectLst/>
                        </a:rPr>
                        <a:t>0.80</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a:effectLst/>
                        </a:rPr>
                        <a:t>0.68</a:t>
                      </a:r>
                      <a:endParaRPr lang="en-IN" sz="240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tc>
                  <a:txBody>
                    <a:bodyPr/>
                    <a:lstStyle/>
                    <a:p>
                      <a:pPr>
                        <a:lnSpc>
                          <a:spcPct val="107000"/>
                        </a:lnSpc>
                        <a:spcAft>
                          <a:spcPts val="800"/>
                        </a:spcAft>
                      </a:pPr>
                      <a:r>
                        <a:rPr lang="en-IN" sz="2400" dirty="0">
                          <a:effectLst/>
                        </a:rPr>
                        <a:t>0.69</a:t>
                      </a:r>
                      <a:endParaRPr lang="en-IN" sz="2400" dirty="0">
                        <a:effectLst/>
                        <a:latin typeface="Book Antiqua" panose="02040602050305030304" pitchFamily="18" charset="0"/>
                        <a:ea typeface="Calibri" panose="020F0502020204030204" pitchFamily="34" charset="0"/>
                        <a:cs typeface="Gautami" panose="020B0502040204020203" pitchFamily="34" charset="0"/>
                      </a:endParaRPr>
                    </a:p>
                  </a:txBody>
                  <a:tcPr marL="68580" marR="68580" marT="0" marB="0"/>
                </a:tc>
                <a:extLst>
                  <a:ext uri="{0D108BD9-81ED-4DB2-BD59-A6C34878D82A}">
                    <a16:rowId xmlns:a16="http://schemas.microsoft.com/office/drawing/2014/main" val="3741903603"/>
                  </a:ext>
                </a:extLst>
              </a:tr>
            </a:tbl>
          </a:graphicData>
        </a:graphic>
      </p:graphicFrame>
      <p:pic>
        <p:nvPicPr>
          <p:cNvPr id="4" name="Audio 3">
            <a:hlinkClick r:id="" action="ppaction://media"/>
            <a:extLst>
              <a:ext uri="{FF2B5EF4-FFF2-40B4-BE49-F238E27FC236}">
                <a16:creationId xmlns:a16="http://schemas.microsoft.com/office/drawing/2014/main" id="{8BC290D7-F84E-AD6F-EEF0-E29D121F69E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212917468"/>
      </p:ext>
    </p:extLst>
  </p:cSld>
  <p:clrMapOvr>
    <a:masterClrMapping/>
  </p:clrMapOvr>
  <mc:AlternateContent xmlns:mc="http://schemas.openxmlformats.org/markup-compatibility/2006" xmlns:p14="http://schemas.microsoft.com/office/powerpoint/2010/main">
    <mc:Choice Requires="p14">
      <p:transition spd="slow" p14:dur="2000" advTm="70776"/>
    </mc:Choice>
    <mc:Fallback xmlns="">
      <p:transition spd="slow" advTm="707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1A202-23A3-4F3A-AA92-0172C8D2DA06}"/>
              </a:ext>
            </a:extLst>
          </p:cNvPr>
          <p:cNvSpPr>
            <a:spLocks noGrp="1"/>
          </p:cNvSpPr>
          <p:nvPr>
            <p:ph type="title"/>
          </p:nvPr>
        </p:nvSpPr>
        <p:spPr>
          <a:xfrm>
            <a:off x="1167492" y="381000"/>
            <a:ext cx="9779183" cy="1325563"/>
          </a:xfrm>
        </p:spPr>
        <p:txBody>
          <a:bodyPr/>
          <a:lstStyle/>
          <a:p>
            <a:r>
              <a:rPr lang="en-US" dirty="0"/>
              <a:t>Conclusion</a:t>
            </a:r>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type="body" idx="1"/>
          </p:nvPr>
        </p:nvSpPr>
        <p:spPr>
          <a:xfrm>
            <a:off x="777240" y="2499361"/>
            <a:ext cx="10302240" cy="3856990"/>
          </a:xfrm>
        </p:spPr>
        <p:txBody>
          <a:bodyPr vert="horz" lIns="91440" tIns="45720" rIns="91440" bIns="45720" rtlCol="0" anchor="t">
            <a:normAutofit fontScale="85000" lnSpcReduction="10000"/>
          </a:bodyPr>
          <a:lstStyle/>
          <a:p>
            <a:pPr algn="just"/>
            <a:r>
              <a:rPr lang="en-US" dirty="0"/>
              <a:t>In conclusion, our exploration of ResNet, InceptionV3, and MobileNet in disease prediction, utilizing the Plant Village dataset, has illuminated the diverse strengths of each architecture. The meticulous study of hyperparameter configurations and optimizer roles underscores the need for nuanced choices in model development. The adaptability showcased by our multi-model approach emphasizes its relevance in addressing distinct datasets and prediction scenarios. As we unravel the complexities of healthcare analytics, these insights serve as a valuable compass for practitioners and researchers, steering the course toward enhanced disease prediction and improved healthcare outcomes.</a:t>
            </a:r>
          </a:p>
        </p:txBody>
      </p:sp>
      <p:sp>
        <p:nvSpPr>
          <p:cNvPr id="4" name="Date Placeholder 3">
            <a:extLst>
              <a:ext uri="{FF2B5EF4-FFF2-40B4-BE49-F238E27FC236}">
                <a16:creationId xmlns:a16="http://schemas.microsoft.com/office/drawing/2014/main" id="{3A738329-E174-7440-8FD5-179A15324C63}"/>
              </a:ext>
            </a:extLst>
          </p:cNvPr>
          <p:cNvSpPr>
            <a:spLocks noGrp="1"/>
          </p:cNvSpPr>
          <p:nvPr>
            <p:ph type="dt" sz="half" idx="10"/>
          </p:nvPr>
        </p:nvSpPr>
        <p:spPr>
          <a:xfrm>
            <a:off x="381000" y="6356350"/>
            <a:ext cx="2743200" cy="365125"/>
          </a:xfrm>
        </p:spPr>
        <p:txBody>
          <a:bodyPr/>
          <a:lstStyle/>
          <a:p>
            <a:fld id="{7FA0C2EE-8499-394A-A22C-DABDB4752AEE}" type="datetime1">
              <a:rPr lang="en-US" smtClean="0"/>
              <a:pPr/>
              <a:t>12/13/2023</a:t>
            </a:fld>
            <a:endParaRPr lang="en-US" dirty="0"/>
          </a:p>
        </p:txBody>
      </p:sp>
      <p:sp>
        <p:nvSpPr>
          <p:cNvPr id="5" name="Footer Placeholder 4">
            <a:extLst>
              <a:ext uri="{FF2B5EF4-FFF2-40B4-BE49-F238E27FC236}">
                <a16:creationId xmlns:a16="http://schemas.microsoft.com/office/drawing/2014/main" id="{03FD8152-D9C3-204A-9444-45CD4F180EB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B25B7362-01DC-0E4C-9B34-0DF3FD449CAD}"/>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16</a:t>
            </a:fld>
            <a:endParaRPr lang="en-US" dirty="0"/>
          </a:p>
        </p:txBody>
      </p:sp>
      <p:pic>
        <p:nvPicPr>
          <p:cNvPr id="7" name="Audio 6">
            <a:hlinkClick r:id="" action="ppaction://media"/>
            <a:extLst>
              <a:ext uri="{FF2B5EF4-FFF2-40B4-BE49-F238E27FC236}">
                <a16:creationId xmlns:a16="http://schemas.microsoft.com/office/drawing/2014/main" id="{F8D93148-89EF-845E-3C5B-01B1854BA6AA}"/>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45070695"/>
      </p:ext>
    </p:extLst>
  </p:cSld>
  <p:clrMapOvr>
    <a:masterClrMapping/>
  </p:clrMapOvr>
  <mc:AlternateContent xmlns:mc="http://schemas.openxmlformats.org/markup-compatibility/2006" xmlns:p14="http://schemas.microsoft.com/office/powerpoint/2010/main">
    <mc:Choice Requires="p14">
      <p:transition spd="slow" p14:dur="2000" advTm="11739"/>
    </mc:Choice>
    <mc:Fallback xmlns="">
      <p:transition spd="slow" advTm="117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B397E-0859-431C-3998-41000195DB1D}"/>
              </a:ext>
            </a:extLst>
          </p:cNvPr>
          <p:cNvSpPr>
            <a:spLocks noGrp="1"/>
          </p:cNvSpPr>
          <p:nvPr>
            <p:ph type="title"/>
          </p:nvPr>
        </p:nvSpPr>
        <p:spPr/>
        <p:txBody>
          <a:bodyPr/>
          <a:lstStyle/>
          <a:p>
            <a:r>
              <a:rPr lang="en-IN" dirty="0"/>
              <a:t>Future Works</a:t>
            </a:r>
          </a:p>
        </p:txBody>
      </p:sp>
      <p:sp>
        <p:nvSpPr>
          <p:cNvPr id="3" name="Content Placeholder 2">
            <a:extLst>
              <a:ext uri="{FF2B5EF4-FFF2-40B4-BE49-F238E27FC236}">
                <a16:creationId xmlns:a16="http://schemas.microsoft.com/office/drawing/2014/main" id="{45F76E29-3861-7F4F-9786-ED114BC55010}"/>
              </a:ext>
            </a:extLst>
          </p:cNvPr>
          <p:cNvSpPr>
            <a:spLocks noGrp="1"/>
          </p:cNvSpPr>
          <p:nvPr>
            <p:ph idx="1"/>
          </p:nvPr>
        </p:nvSpPr>
        <p:spPr/>
        <p:txBody>
          <a:bodyPr/>
          <a:lstStyle/>
          <a:p>
            <a:pPr algn="just"/>
            <a:r>
              <a:rPr lang="en-US" dirty="0"/>
              <a:t>In future work, we plan to explore fine-tuning and transfer learning effectiveness, implement ensemble learning for robust predictions, investigate advanced data augmentation, integrate model explainability, address deployment challenges, and continuously optimize hyperparameters. Generalizing models across different disease domains is also a key focus, extending the impact of our research beyond plant pathology.</a:t>
            </a:r>
            <a:endParaRPr lang="en-IN" dirty="0"/>
          </a:p>
        </p:txBody>
      </p:sp>
      <p:sp>
        <p:nvSpPr>
          <p:cNvPr id="4" name="Date Placeholder 3">
            <a:extLst>
              <a:ext uri="{FF2B5EF4-FFF2-40B4-BE49-F238E27FC236}">
                <a16:creationId xmlns:a16="http://schemas.microsoft.com/office/drawing/2014/main" id="{AB9A9107-64E1-4156-5D46-6621F37899A2}"/>
              </a:ext>
            </a:extLst>
          </p:cNvPr>
          <p:cNvSpPr>
            <a:spLocks noGrp="1"/>
          </p:cNvSpPr>
          <p:nvPr>
            <p:ph type="dt" sz="half" idx="2"/>
          </p:nvPr>
        </p:nvSpPr>
        <p:spPr/>
        <p:txBody>
          <a:bodyPr/>
          <a:lstStyle/>
          <a:p>
            <a:fld id="{5F02DCD1-2C6B-F948-9F72-3BB0CF3D512E}" type="datetime1">
              <a:rPr lang="en-US" smtClean="0"/>
              <a:pPr/>
              <a:t>12/13/2023</a:t>
            </a:fld>
            <a:endParaRPr lang="en-US" dirty="0"/>
          </a:p>
        </p:txBody>
      </p:sp>
      <p:sp>
        <p:nvSpPr>
          <p:cNvPr id="5" name="Footer Placeholder 4">
            <a:extLst>
              <a:ext uri="{FF2B5EF4-FFF2-40B4-BE49-F238E27FC236}">
                <a16:creationId xmlns:a16="http://schemas.microsoft.com/office/drawing/2014/main" id="{389CB87C-9A89-B724-F05E-8DF2586DBCCF}"/>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0FCD22A0-A6C1-2C2A-D061-28340FAE1771}"/>
              </a:ext>
            </a:extLst>
          </p:cNvPr>
          <p:cNvSpPr>
            <a:spLocks noGrp="1"/>
          </p:cNvSpPr>
          <p:nvPr>
            <p:ph type="sldNum" sz="quarter" idx="4"/>
          </p:nvPr>
        </p:nvSpPr>
        <p:spPr/>
        <p:txBody>
          <a:bodyPr/>
          <a:lstStyle/>
          <a:p>
            <a:fld id="{294A09A9-5501-47C1-A89A-A340965A2BE2}" type="slidenum">
              <a:rPr lang="en-US" smtClean="0"/>
              <a:pPr/>
              <a:t>17</a:t>
            </a:fld>
            <a:endParaRPr lang="en-US" dirty="0"/>
          </a:p>
        </p:txBody>
      </p:sp>
      <p:pic>
        <p:nvPicPr>
          <p:cNvPr id="7" name="Audio 6">
            <a:hlinkClick r:id="" action="ppaction://media"/>
            <a:extLst>
              <a:ext uri="{FF2B5EF4-FFF2-40B4-BE49-F238E27FC236}">
                <a16:creationId xmlns:a16="http://schemas.microsoft.com/office/drawing/2014/main" id="{C82B8BD3-3A30-67AC-691C-ED92BF96AF4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874965711"/>
      </p:ext>
    </p:extLst>
  </p:cSld>
  <p:clrMapOvr>
    <a:masterClrMapping/>
  </p:clrMapOvr>
  <mc:AlternateContent xmlns:mc="http://schemas.openxmlformats.org/markup-compatibility/2006" xmlns:p14="http://schemas.microsoft.com/office/powerpoint/2010/main">
    <mc:Choice Requires="p14">
      <p:transition spd="slow" p14:dur="2000" advTm="22472"/>
    </mc:Choice>
    <mc:Fallback xmlns="">
      <p:transition spd="slow" advTm="224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ctrTitle"/>
          </p:nvPr>
        </p:nvSpPr>
        <p:spPr>
          <a:xfrm>
            <a:off x="1167494" y="1122363"/>
            <a:ext cx="6220278" cy="2387600"/>
          </a:xfrm>
        </p:spPr>
        <p:txBody>
          <a:bodyPr/>
          <a:lstStyle/>
          <a:p>
            <a:r>
              <a:rPr lang="en-US" dirty="0"/>
              <a:t>Thank you</a:t>
            </a:r>
          </a:p>
        </p:txBody>
      </p:sp>
      <p:pic>
        <p:nvPicPr>
          <p:cNvPr id="3" name="Audio 2">
            <a:hlinkClick r:id="" action="ppaction://media"/>
            <a:extLst>
              <a:ext uri="{FF2B5EF4-FFF2-40B4-BE49-F238E27FC236}">
                <a16:creationId xmlns:a16="http://schemas.microsoft.com/office/drawing/2014/main" id="{77E131BA-B504-333F-A14E-48CC2050E735}"/>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926184573"/>
      </p:ext>
    </p:extLst>
  </p:cSld>
  <p:clrMapOvr>
    <a:masterClrMapping/>
  </p:clrMapOvr>
  <mc:AlternateContent xmlns:mc="http://schemas.openxmlformats.org/markup-compatibility/2006" xmlns:p14="http://schemas.microsoft.com/office/powerpoint/2010/main">
    <mc:Choice Requires="p14">
      <p:transition spd="slow" p14:dur="2000" advTm="1658"/>
    </mc:Choice>
    <mc:Fallback xmlns="">
      <p:transition spd="slow" advTm="16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ctrTitle"/>
          </p:nvPr>
        </p:nvSpPr>
        <p:spPr>
          <a:xfrm>
            <a:off x="1167494" y="1122363"/>
            <a:ext cx="6220278" cy="2387600"/>
          </a:xfrm>
        </p:spPr>
        <p:txBody>
          <a:bodyPr/>
          <a:lstStyle/>
          <a:p>
            <a:r>
              <a:rPr lang="en-US" dirty="0"/>
              <a:t>Group Members</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type="subTitle" idx="1"/>
          </p:nvPr>
        </p:nvSpPr>
        <p:spPr>
          <a:xfrm>
            <a:off x="1167493" y="3602038"/>
            <a:ext cx="6220277" cy="2247219"/>
          </a:xfrm>
        </p:spPr>
        <p:txBody>
          <a:bodyPr>
            <a:normAutofit fontScale="92500" lnSpcReduction="20000"/>
          </a:bodyPr>
          <a:lstStyle/>
          <a:p>
            <a:pPr marL="285750" indent="-285750">
              <a:lnSpc>
                <a:spcPct val="107000"/>
              </a:lnSpc>
              <a:spcAft>
                <a:spcPts val="800"/>
              </a:spcAft>
              <a:buFont typeface="Arial" panose="020B0604020202020204" pitchFamily="34" charset="0"/>
              <a:buChar char="•"/>
            </a:pPr>
            <a:r>
              <a:rPr lang="en-US" sz="1800" b="1" dirty="0">
                <a:effectLst/>
                <a:latin typeface="Book Antiqua" panose="02040602050305030304" pitchFamily="18" charset="0"/>
                <a:ea typeface="Calibri" panose="020F0502020204030204" pitchFamily="34" charset="0"/>
                <a:cs typeface="Arial" panose="020B0604020202020204" pitchFamily="34" charset="0"/>
              </a:rPr>
              <a:t>H. Rohitha </a:t>
            </a:r>
            <a:r>
              <a:rPr lang="en-US" sz="1800" b="1" dirty="0" err="1">
                <a:effectLst/>
                <a:latin typeface="Book Antiqua" panose="02040602050305030304" pitchFamily="18" charset="0"/>
                <a:ea typeface="Calibri" panose="020F0502020204030204" pitchFamily="34" charset="0"/>
                <a:cs typeface="Arial" panose="020B0604020202020204" pitchFamily="34" charset="0"/>
              </a:rPr>
              <a:t>Aiswarya</a:t>
            </a:r>
            <a:r>
              <a:rPr lang="en-US" sz="1800" b="1" dirty="0">
                <a:effectLst/>
                <a:latin typeface="Book Antiqua" panose="02040602050305030304" pitchFamily="18" charset="0"/>
                <a:ea typeface="Calibri" panose="020F0502020204030204" pitchFamily="34" charset="0"/>
                <a:cs typeface="Arial" panose="020B0604020202020204" pitchFamily="34" charset="0"/>
              </a:rPr>
              <a:t> Dora (AP21110011372)</a:t>
            </a:r>
            <a:endParaRPr lang="en-IN" sz="1800" dirty="0">
              <a:effectLst/>
              <a:latin typeface="Book Antiqua" panose="02040602050305030304" pitchFamily="18" charset="0"/>
              <a:ea typeface="Calibri" panose="020F0502020204030204" pitchFamily="34" charset="0"/>
              <a:cs typeface="Gautami" panose="020B0502040204020203" pitchFamily="34" charset="0"/>
            </a:endParaRPr>
          </a:p>
          <a:p>
            <a:pPr marL="285750" indent="-285750">
              <a:lnSpc>
                <a:spcPct val="107000"/>
              </a:lnSpc>
              <a:spcAft>
                <a:spcPts val="800"/>
              </a:spcAft>
              <a:buFont typeface="Arial" panose="020B0604020202020204" pitchFamily="34" charset="0"/>
              <a:buChar char="•"/>
            </a:pPr>
            <a:r>
              <a:rPr lang="en-IN" sz="1800" b="1" dirty="0">
                <a:effectLst/>
                <a:latin typeface="Book Antiqua" panose="02040602050305030304" pitchFamily="18" charset="0"/>
                <a:ea typeface="Calibri" panose="020F0502020204030204" pitchFamily="34" charset="0"/>
                <a:cs typeface="Gautami" panose="020B0502040204020203" pitchFamily="34" charset="0"/>
              </a:rPr>
              <a:t>K. Pranay Deep (AP21110011383)</a:t>
            </a:r>
            <a:endParaRPr lang="en-IN" sz="1800" dirty="0">
              <a:effectLst/>
              <a:latin typeface="Book Antiqua" panose="02040602050305030304" pitchFamily="18" charset="0"/>
              <a:ea typeface="Calibri" panose="020F0502020204030204" pitchFamily="34" charset="0"/>
              <a:cs typeface="Gautami" panose="020B0502040204020203" pitchFamily="34" charset="0"/>
            </a:endParaRPr>
          </a:p>
          <a:p>
            <a:pPr marL="285750" indent="-285750">
              <a:lnSpc>
                <a:spcPct val="107000"/>
              </a:lnSpc>
              <a:spcAft>
                <a:spcPts val="800"/>
              </a:spcAft>
              <a:buFont typeface="Arial" panose="020B0604020202020204" pitchFamily="34" charset="0"/>
              <a:buChar char="•"/>
            </a:pPr>
            <a:r>
              <a:rPr lang="en-IN" sz="1800" b="1" dirty="0">
                <a:effectLst/>
                <a:latin typeface="Book Antiqua" panose="02040602050305030304" pitchFamily="18" charset="0"/>
                <a:ea typeface="Calibri" panose="020F0502020204030204" pitchFamily="34" charset="0"/>
                <a:cs typeface="Gautami" panose="020B0502040204020203" pitchFamily="34" charset="0"/>
              </a:rPr>
              <a:t>D. Heswitha Reddy (AP21110011545)</a:t>
            </a:r>
          </a:p>
          <a:p>
            <a:pPr marL="285750" indent="-285750">
              <a:lnSpc>
                <a:spcPct val="107000"/>
              </a:lnSpc>
              <a:spcAft>
                <a:spcPts val="800"/>
              </a:spcAft>
              <a:buFont typeface="Arial" panose="020B0604020202020204" pitchFamily="34" charset="0"/>
              <a:buChar char="•"/>
            </a:pPr>
            <a:r>
              <a:rPr lang="en-IN" sz="1800" b="1" dirty="0">
                <a:effectLst/>
                <a:latin typeface="Book Antiqua" panose="02040602050305030304" pitchFamily="18" charset="0"/>
                <a:ea typeface="Calibri" panose="020F0502020204030204" pitchFamily="34" charset="0"/>
                <a:cs typeface="Gautami" panose="020B0502040204020203" pitchFamily="34" charset="0"/>
              </a:rPr>
              <a:t>K. Pavan Venkata Sai Teja (AP21110011590)</a:t>
            </a:r>
            <a:endParaRPr lang="en-IN" sz="1800" dirty="0">
              <a:effectLst/>
              <a:latin typeface="Book Antiqua" panose="02040602050305030304" pitchFamily="18" charset="0"/>
              <a:ea typeface="Calibri" panose="020F0502020204030204" pitchFamily="34" charset="0"/>
              <a:cs typeface="Gautami" panose="020B0502040204020203" pitchFamily="34" charset="0"/>
            </a:endParaRPr>
          </a:p>
          <a:p>
            <a:pPr marL="285750" indent="-285750">
              <a:lnSpc>
                <a:spcPct val="107000"/>
              </a:lnSpc>
              <a:spcAft>
                <a:spcPts val="800"/>
              </a:spcAft>
              <a:buFont typeface="Arial" panose="020B0604020202020204" pitchFamily="34" charset="0"/>
              <a:buChar char="•"/>
            </a:pPr>
            <a:r>
              <a:rPr lang="en-IN" sz="1800" b="1" dirty="0">
                <a:effectLst/>
                <a:latin typeface="Book Antiqua" panose="02040602050305030304" pitchFamily="18" charset="0"/>
                <a:ea typeface="Calibri" panose="020F0502020204030204" pitchFamily="34" charset="0"/>
                <a:cs typeface="Gautami" panose="020B0502040204020203" pitchFamily="34" charset="0"/>
              </a:rPr>
              <a:t>P. Sai Durga Vara Prasad (AP21110011632)</a:t>
            </a:r>
            <a:endParaRPr lang="en-IN" sz="1800" dirty="0">
              <a:effectLst/>
              <a:latin typeface="Book Antiqua" panose="02040602050305030304" pitchFamily="18" charset="0"/>
              <a:ea typeface="Calibri" panose="020F0502020204030204" pitchFamily="34" charset="0"/>
              <a:cs typeface="Gautami" panose="020B0502040204020203" pitchFamily="34" charset="0"/>
            </a:endParaRPr>
          </a:p>
          <a:p>
            <a:pPr marL="285750" indent="-285750">
              <a:lnSpc>
                <a:spcPct val="107000"/>
              </a:lnSpc>
              <a:spcAft>
                <a:spcPts val="800"/>
              </a:spcAft>
              <a:buFont typeface="Arial" panose="020B0604020202020204" pitchFamily="34" charset="0"/>
              <a:buChar char="•"/>
            </a:pPr>
            <a:endParaRPr lang="en-IN" sz="1800" dirty="0">
              <a:effectLst/>
              <a:latin typeface="Book Antiqua" panose="02040602050305030304" pitchFamily="18" charset="0"/>
              <a:ea typeface="Calibri" panose="020F0502020204030204" pitchFamily="34" charset="0"/>
              <a:cs typeface="Gautami" panose="020B0502040204020203" pitchFamily="34" charset="0"/>
            </a:endParaRPr>
          </a:p>
          <a:p>
            <a:pPr marL="457200" indent="-457200">
              <a:buFont typeface="Arial" panose="020B0604020202020204" pitchFamily="34" charset="0"/>
              <a:buChar char="•"/>
            </a:pPr>
            <a:endParaRPr lang="en-US" dirty="0"/>
          </a:p>
        </p:txBody>
      </p:sp>
      <p:pic>
        <p:nvPicPr>
          <p:cNvPr id="4" name="Audio 3">
            <a:hlinkClick r:id="" action="ppaction://media"/>
            <a:extLst>
              <a:ext uri="{FF2B5EF4-FFF2-40B4-BE49-F238E27FC236}">
                <a16:creationId xmlns:a16="http://schemas.microsoft.com/office/drawing/2014/main" id="{AE271931-8BE8-CD93-3CA3-AC0CF0FC1D1A}"/>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754922425"/>
      </p:ext>
    </p:extLst>
  </p:cSld>
  <p:clrMapOvr>
    <a:masterClrMapping/>
  </p:clrMapOvr>
  <mc:AlternateContent xmlns:mc="http://schemas.openxmlformats.org/markup-compatibility/2006" xmlns:p14="http://schemas.microsoft.com/office/powerpoint/2010/main">
    <mc:Choice Requires="p14">
      <p:transition spd="slow" p14:dur="2000" advTm="8068"/>
    </mc:Choice>
    <mc:Fallback xmlns="">
      <p:transition spd="slow" advTm="80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dirty="0"/>
              <a:t>Introduction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2" y="2653167"/>
            <a:ext cx="9779183" cy="3436483"/>
          </a:xfrm>
        </p:spPr>
        <p:txBody>
          <a:bodyPr vert="horz" lIns="91440" tIns="45720" rIns="91440" bIns="45720" rtlCol="0" anchor="t">
            <a:normAutofit fontScale="92500" lnSpcReduction="20000"/>
          </a:bodyPr>
          <a:lstStyle/>
          <a:p>
            <a:pPr marL="342900" indent="-342900">
              <a:buFont typeface="Arial" panose="020B0604020202020204" pitchFamily="34" charset="0"/>
              <a:buChar char="•"/>
            </a:pPr>
            <a:r>
              <a:rPr lang="en-US" i="0" dirty="0">
                <a:solidFill>
                  <a:schemeClr val="bg1">
                    <a:lumMod val="95000"/>
                  </a:schemeClr>
                </a:solidFill>
                <a:effectLst/>
                <a:latin typeface="Söhne"/>
              </a:rPr>
              <a:t>Disease prediction stands as a critical facet of healthcare, demanding precision and adaptability in technological solutions.</a:t>
            </a:r>
          </a:p>
          <a:p>
            <a:pPr marL="342900" indent="-342900">
              <a:buFont typeface="Arial" panose="020B0604020202020204" pitchFamily="34" charset="0"/>
              <a:buChar char="•"/>
            </a:pPr>
            <a:r>
              <a:rPr lang="en-US" i="0" dirty="0">
                <a:solidFill>
                  <a:schemeClr val="bg1">
                    <a:lumMod val="95000"/>
                  </a:schemeClr>
                </a:solidFill>
                <a:effectLst/>
                <a:latin typeface="Söhne"/>
              </a:rPr>
              <a:t>Our study aims to leverage the power of deep learning models, specifically ResNet, MobileNet, and InceptionV3, for predicting plant diseases.</a:t>
            </a:r>
          </a:p>
          <a:p>
            <a:pPr marL="342900" indent="-342900">
              <a:buFont typeface="Arial" panose="020B0604020202020204" pitchFamily="34" charset="0"/>
              <a:buChar char="•"/>
            </a:pPr>
            <a:r>
              <a:rPr lang="en-US" dirty="0">
                <a:solidFill>
                  <a:schemeClr val="bg1">
                    <a:lumMod val="95000"/>
                  </a:schemeClr>
                </a:solidFill>
              </a:rPr>
              <a:t>This research contributes to the broader field of agricultural science and technology, where the intersection of deep learning and plant pathology holds immense potential</a:t>
            </a:r>
            <a:endParaRPr lang="en-IN" dirty="0">
              <a:solidFill>
                <a:schemeClr val="bg1">
                  <a:lumMod val="95000"/>
                </a:schemeClr>
              </a:solidFill>
            </a:endParaRPr>
          </a:p>
        </p:txBody>
      </p:sp>
      <p:sp>
        <p:nvSpPr>
          <p:cNvPr id="4" name="Date Placeholder 3">
            <a:extLst>
              <a:ext uri="{FF2B5EF4-FFF2-40B4-BE49-F238E27FC236}">
                <a16:creationId xmlns:a16="http://schemas.microsoft.com/office/drawing/2014/main" id="{DB056174-CBC5-7B48-9681-7DDAC423337E}"/>
              </a:ext>
            </a:extLst>
          </p:cNvPr>
          <p:cNvSpPr>
            <a:spLocks noGrp="1"/>
          </p:cNvSpPr>
          <p:nvPr>
            <p:ph type="dt" sz="half" idx="10"/>
          </p:nvPr>
        </p:nvSpPr>
        <p:spPr>
          <a:xfrm>
            <a:off x="381000" y="6356350"/>
            <a:ext cx="2743200" cy="365125"/>
          </a:xfrm>
        </p:spPr>
        <p:txBody>
          <a:bodyPr/>
          <a:lstStyle/>
          <a:p>
            <a:fld id="{E1707CF3-9BC4-A745-ACDA-A73543D800FE}" type="datetime1">
              <a:rPr lang="en-US" smtClean="0"/>
              <a:pPr/>
              <a:t>12/13/2023</a:t>
            </a:fld>
            <a:endParaRPr lang="en-US" dirty="0"/>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3</a:t>
            </a:fld>
            <a:endParaRPr lang="en-US" dirty="0"/>
          </a:p>
        </p:txBody>
      </p:sp>
      <p:pic>
        <p:nvPicPr>
          <p:cNvPr id="9" name="Audio 8">
            <a:hlinkClick r:id="" action="ppaction://media"/>
            <a:extLst>
              <a:ext uri="{FF2B5EF4-FFF2-40B4-BE49-F238E27FC236}">
                <a16:creationId xmlns:a16="http://schemas.microsoft.com/office/drawing/2014/main" id="{925B911E-5EDE-58A9-E11F-919EFED56A3B}"/>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639799154"/>
      </p:ext>
    </p:extLst>
  </p:cSld>
  <p:clrMapOvr>
    <a:masterClrMapping/>
  </p:clrMapOvr>
  <mc:AlternateContent xmlns:mc="http://schemas.openxmlformats.org/markup-compatibility/2006" xmlns:p14="http://schemas.microsoft.com/office/powerpoint/2010/main">
    <mc:Choice Requires="p14">
      <p:transition spd="slow" p14:dur="2000" advTm="22789"/>
    </mc:Choice>
    <mc:Fallback xmlns="">
      <p:transition spd="slow" advTm="227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F65A7-995A-9F45-891C-82D9B9D40801}"/>
              </a:ext>
            </a:extLst>
          </p:cNvPr>
          <p:cNvSpPr>
            <a:spLocks noGrp="1"/>
          </p:cNvSpPr>
          <p:nvPr>
            <p:ph type="title"/>
          </p:nvPr>
        </p:nvSpPr>
        <p:spPr>
          <a:xfrm>
            <a:off x="1889961" y="1791018"/>
            <a:ext cx="8412079" cy="2810460"/>
          </a:xfrm>
        </p:spPr>
        <p:txBody>
          <a:bodyPr>
            <a:normAutofit fontScale="90000"/>
          </a:bodyPr>
          <a:lstStyle/>
          <a:p>
            <a:r>
              <a:rPr lang="en-US" sz="4400" dirty="0"/>
              <a:t>Accurate prediction allows for proactive measures, preventing the spread of diseases and minimizing the impact on crop production.</a:t>
            </a:r>
          </a:p>
        </p:txBody>
      </p:sp>
      <p:sp>
        <p:nvSpPr>
          <p:cNvPr id="13" name="Text Placeholder 5">
            <a:extLst>
              <a:ext uri="{FF2B5EF4-FFF2-40B4-BE49-F238E27FC236}">
                <a16:creationId xmlns:a16="http://schemas.microsoft.com/office/drawing/2014/main" id="{6118A1B7-08BA-6B43-BBA8-952377DF944D}"/>
              </a:ext>
            </a:extLst>
          </p:cNvPr>
          <p:cNvSpPr>
            <a:spLocks noGrp="1"/>
          </p:cNvSpPr>
          <p:nvPr>
            <p:ph type="body" sz="quarter" idx="13"/>
          </p:nvPr>
        </p:nvSpPr>
        <p:spPr>
          <a:xfrm>
            <a:off x="1502619" y="543354"/>
            <a:ext cx="1364297" cy="1094521"/>
          </a:xfrm>
        </p:spPr>
        <p:txBody>
          <a:bodyPr/>
          <a:lstStyle/>
          <a:p>
            <a:r>
              <a:rPr lang="en-US" dirty="0"/>
              <a:t>“</a:t>
            </a:r>
          </a:p>
        </p:txBody>
      </p:sp>
      <p:sp>
        <p:nvSpPr>
          <p:cNvPr id="14" name="Text Placeholder 7">
            <a:extLst>
              <a:ext uri="{FF2B5EF4-FFF2-40B4-BE49-F238E27FC236}">
                <a16:creationId xmlns:a16="http://schemas.microsoft.com/office/drawing/2014/main" id="{A1F17760-D90A-AB46-A4E0-31B2684E3F5E}"/>
              </a:ext>
            </a:extLst>
          </p:cNvPr>
          <p:cNvSpPr>
            <a:spLocks noGrp="1"/>
          </p:cNvSpPr>
          <p:nvPr>
            <p:ph type="body" sz="quarter" idx="15"/>
          </p:nvPr>
        </p:nvSpPr>
        <p:spPr>
          <a:xfrm>
            <a:off x="9420876" y="3426615"/>
            <a:ext cx="1364297" cy="1094521"/>
          </a:xfrm>
        </p:spPr>
        <p:txBody>
          <a:bodyPr/>
          <a:lstStyle/>
          <a:p>
            <a:r>
              <a:rPr lang="en-US" dirty="0"/>
              <a:t>”</a:t>
            </a:r>
          </a:p>
        </p:txBody>
      </p:sp>
      <p:sp>
        <p:nvSpPr>
          <p:cNvPr id="3" name="Date Placeholder 2">
            <a:extLst>
              <a:ext uri="{FF2B5EF4-FFF2-40B4-BE49-F238E27FC236}">
                <a16:creationId xmlns:a16="http://schemas.microsoft.com/office/drawing/2014/main" id="{8D3F7063-A64B-CB42-8BBF-BF52424269A8}"/>
              </a:ext>
            </a:extLst>
          </p:cNvPr>
          <p:cNvSpPr>
            <a:spLocks noGrp="1"/>
          </p:cNvSpPr>
          <p:nvPr>
            <p:ph type="dt" sz="half" idx="10"/>
          </p:nvPr>
        </p:nvSpPr>
        <p:spPr/>
        <p:txBody>
          <a:bodyPr/>
          <a:lstStyle/>
          <a:p>
            <a:fld id="{4CF75428-5BE0-934D-BB71-675F8E23A386}" type="datetime1">
              <a:rPr lang="en-US" smtClean="0"/>
              <a:t>12/13/2023</a:t>
            </a:fld>
            <a:endParaRPr lang="en-US" dirty="0"/>
          </a:p>
        </p:txBody>
      </p:sp>
      <p:sp>
        <p:nvSpPr>
          <p:cNvPr id="4" name="Footer Placeholder 3">
            <a:extLst>
              <a:ext uri="{FF2B5EF4-FFF2-40B4-BE49-F238E27FC236}">
                <a16:creationId xmlns:a16="http://schemas.microsoft.com/office/drawing/2014/main" id="{6E4EA976-8646-0143-BA18-8675E6FA5EB7}"/>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7003A5E2-8F37-D546-BCD9-24A2037BB54D}"/>
              </a:ext>
            </a:extLst>
          </p:cNvPr>
          <p:cNvSpPr>
            <a:spLocks noGrp="1"/>
          </p:cNvSpPr>
          <p:nvPr>
            <p:ph type="sldNum" sz="quarter" idx="12"/>
          </p:nvPr>
        </p:nvSpPr>
        <p:spPr/>
        <p:txBody>
          <a:bodyPr/>
          <a:lstStyle/>
          <a:p>
            <a:fld id="{294A09A9-5501-47C1-A89A-A340965A2BE2}" type="slidenum">
              <a:rPr lang="en-US" smtClean="0"/>
              <a:pPr/>
              <a:t>4</a:t>
            </a:fld>
            <a:endParaRPr lang="en-US" dirty="0"/>
          </a:p>
        </p:txBody>
      </p:sp>
      <p:pic>
        <p:nvPicPr>
          <p:cNvPr id="7" name="Audio 6">
            <a:hlinkClick r:id="" action="ppaction://media"/>
            <a:extLst>
              <a:ext uri="{FF2B5EF4-FFF2-40B4-BE49-F238E27FC236}">
                <a16:creationId xmlns:a16="http://schemas.microsoft.com/office/drawing/2014/main" id="{5C223914-E521-CC4D-BAD0-F4C1E72CD54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639983765"/>
      </p:ext>
    </p:extLst>
  </p:cSld>
  <p:clrMapOvr>
    <a:masterClrMapping/>
  </p:clrMapOvr>
  <mc:AlternateContent xmlns:mc="http://schemas.openxmlformats.org/markup-compatibility/2006" xmlns:p14="http://schemas.microsoft.com/office/powerpoint/2010/main">
    <mc:Choice Requires="p14">
      <p:transition spd="slow" p14:dur="2000" advTm="24483"/>
    </mc:Choice>
    <mc:Fallback xmlns="">
      <p:transition spd="slow" advTm="244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44470-E271-C29A-55C9-8B59B3EC58D5}"/>
              </a:ext>
            </a:extLst>
          </p:cNvPr>
          <p:cNvSpPr>
            <a:spLocks noGrp="1"/>
          </p:cNvSpPr>
          <p:nvPr>
            <p:ph type="title"/>
          </p:nvPr>
        </p:nvSpPr>
        <p:spPr/>
        <p:txBody>
          <a:bodyPr/>
          <a:lstStyle/>
          <a:p>
            <a:r>
              <a:rPr lang="en-IN" dirty="0"/>
              <a:t>Research Methodology</a:t>
            </a:r>
          </a:p>
        </p:txBody>
      </p:sp>
      <p:sp>
        <p:nvSpPr>
          <p:cNvPr id="3" name="Text Placeholder 2">
            <a:extLst>
              <a:ext uri="{FF2B5EF4-FFF2-40B4-BE49-F238E27FC236}">
                <a16:creationId xmlns:a16="http://schemas.microsoft.com/office/drawing/2014/main" id="{31148635-AC30-8C33-9B37-E8CF568324A8}"/>
              </a:ext>
            </a:extLst>
          </p:cNvPr>
          <p:cNvSpPr>
            <a:spLocks noGrp="1"/>
          </p:cNvSpPr>
          <p:nvPr>
            <p:ph type="body" idx="1"/>
          </p:nvPr>
        </p:nvSpPr>
        <p:spPr/>
        <p:txBody>
          <a:bodyPr/>
          <a:lstStyle/>
          <a:p>
            <a:pPr marL="342900" indent="-342900">
              <a:buFont typeface="Arial" panose="020B0604020202020204" pitchFamily="34" charset="0"/>
              <a:buChar char="•"/>
            </a:pPr>
            <a:r>
              <a:rPr lang="en-US" dirty="0">
                <a:solidFill>
                  <a:schemeClr val="bg1">
                    <a:lumMod val="95000"/>
                  </a:schemeClr>
                </a:solidFill>
              </a:rPr>
              <a:t>Training and evaluating models on the Plant Village dataset using TensorFlow and scikit-learn libraries.</a:t>
            </a:r>
          </a:p>
          <a:p>
            <a:pPr marL="342900" indent="-342900">
              <a:buFont typeface="Arial" panose="020B0604020202020204" pitchFamily="34" charset="0"/>
              <a:buChar char="•"/>
            </a:pPr>
            <a:r>
              <a:rPr lang="en-US" dirty="0">
                <a:solidFill>
                  <a:schemeClr val="bg1">
                    <a:lumMod val="95000"/>
                  </a:schemeClr>
                </a:solidFill>
              </a:rPr>
              <a:t>Varied configurations, hyperparameter adjustments, and optimizer comparisons for comprehensive insights.</a:t>
            </a:r>
            <a:endParaRPr lang="en-IN" dirty="0">
              <a:solidFill>
                <a:schemeClr val="bg1">
                  <a:lumMod val="95000"/>
                </a:schemeClr>
              </a:solidFill>
            </a:endParaRPr>
          </a:p>
          <a:p>
            <a:endParaRPr lang="en-IN" dirty="0"/>
          </a:p>
        </p:txBody>
      </p:sp>
      <p:sp>
        <p:nvSpPr>
          <p:cNvPr id="4" name="Date Placeholder 3">
            <a:extLst>
              <a:ext uri="{FF2B5EF4-FFF2-40B4-BE49-F238E27FC236}">
                <a16:creationId xmlns:a16="http://schemas.microsoft.com/office/drawing/2014/main" id="{A2BFD6F8-E38A-74EF-269F-45E6AD5E73C1}"/>
              </a:ext>
            </a:extLst>
          </p:cNvPr>
          <p:cNvSpPr>
            <a:spLocks noGrp="1"/>
          </p:cNvSpPr>
          <p:nvPr>
            <p:ph type="dt" sz="half" idx="10"/>
          </p:nvPr>
        </p:nvSpPr>
        <p:spPr/>
        <p:txBody>
          <a:bodyPr/>
          <a:lstStyle/>
          <a:p>
            <a:fld id="{F5592931-05C6-8543-8B6E-A8BD29BD5C2B}" type="datetime1">
              <a:rPr lang="en-US" smtClean="0"/>
              <a:pPr/>
              <a:t>12/13/2023</a:t>
            </a:fld>
            <a:endParaRPr lang="en-US" dirty="0"/>
          </a:p>
        </p:txBody>
      </p:sp>
      <p:sp>
        <p:nvSpPr>
          <p:cNvPr id="5" name="Footer Placeholder 4">
            <a:extLst>
              <a:ext uri="{FF2B5EF4-FFF2-40B4-BE49-F238E27FC236}">
                <a16:creationId xmlns:a16="http://schemas.microsoft.com/office/drawing/2014/main" id="{798B54C6-688E-4323-A478-0DF91CBB0165}"/>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3322C8D4-D2FC-8004-DB4E-BDCF91496D16}"/>
              </a:ext>
            </a:extLst>
          </p:cNvPr>
          <p:cNvSpPr>
            <a:spLocks noGrp="1"/>
          </p:cNvSpPr>
          <p:nvPr>
            <p:ph type="sldNum" sz="quarter" idx="12"/>
          </p:nvPr>
        </p:nvSpPr>
        <p:spPr/>
        <p:txBody>
          <a:bodyPr/>
          <a:lstStyle/>
          <a:p>
            <a:fld id="{294A09A9-5501-47C1-A89A-A340965A2BE2}" type="slidenum">
              <a:rPr lang="en-US" smtClean="0"/>
              <a:pPr/>
              <a:t>5</a:t>
            </a:fld>
            <a:endParaRPr lang="en-US" dirty="0"/>
          </a:p>
        </p:txBody>
      </p:sp>
      <p:pic>
        <p:nvPicPr>
          <p:cNvPr id="8" name="Audio 7">
            <a:hlinkClick r:id="" action="ppaction://media"/>
            <a:extLst>
              <a:ext uri="{FF2B5EF4-FFF2-40B4-BE49-F238E27FC236}">
                <a16:creationId xmlns:a16="http://schemas.microsoft.com/office/drawing/2014/main" id="{60E66EEA-1D3B-FF7C-BDAA-B834989004F4}"/>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162578100"/>
      </p:ext>
    </p:extLst>
  </p:cSld>
  <p:clrMapOvr>
    <a:masterClrMapping/>
  </p:clrMapOvr>
  <mc:AlternateContent xmlns:mc="http://schemas.openxmlformats.org/markup-compatibility/2006" xmlns:p14="http://schemas.microsoft.com/office/powerpoint/2010/main">
    <mc:Choice Requires="p14">
      <p:transition spd="slow" p14:dur="2000" advTm="13210"/>
    </mc:Choice>
    <mc:Fallback xmlns="">
      <p:transition spd="slow" advTm="132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8C6B-EC1C-570F-0C38-099D10A6A9FD}"/>
              </a:ext>
            </a:extLst>
          </p:cNvPr>
          <p:cNvSpPr>
            <a:spLocks noGrp="1"/>
          </p:cNvSpPr>
          <p:nvPr>
            <p:ph type="title"/>
          </p:nvPr>
        </p:nvSpPr>
        <p:spPr/>
        <p:txBody>
          <a:bodyPr/>
          <a:lstStyle/>
          <a:p>
            <a:r>
              <a:rPr lang="en-IN" dirty="0"/>
              <a:t>Plant Village Dataset</a:t>
            </a:r>
          </a:p>
        </p:txBody>
      </p:sp>
      <p:sp>
        <p:nvSpPr>
          <p:cNvPr id="3" name="Content Placeholder 2">
            <a:extLst>
              <a:ext uri="{FF2B5EF4-FFF2-40B4-BE49-F238E27FC236}">
                <a16:creationId xmlns:a16="http://schemas.microsoft.com/office/drawing/2014/main" id="{E5606217-400D-F336-0190-D4456F71136F}"/>
              </a:ext>
            </a:extLst>
          </p:cNvPr>
          <p:cNvSpPr>
            <a:spLocks noGrp="1"/>
          </p:cNvSpPr>
          <p:nvPr>
            <p:ph idx="1"/>
          </p:nvPr>
        </p:nvSpPr>
        <p:spPr>
          <a:xfrm>
            <a:off x="1167493" y="2017468"/>
            <a:ext cx="9779182" cy="1852404"/>
          </a:xfrm>
        </p:spPr>
        <p:txBody>
          <a:bodyPr/>
          <a:lstStyle/>
          <a:p>
            <a:pPr marL="457200" indent="-457200">
              <a:buFont typeface="Arial" panose="020B0604020202020204" pitchFamily="34" charset="0"/>
              <a:buChar char="•"/>
            </a:pPr>
            <a:r>
              <a:rPr lang="en-IN" dirty="0"/>
              <a:t>This dataset is a comprehensive collection of plant images covering various diseases and healthy specimens.</a:t>
            </a:r>
          </a:p>
          <a:p>
            <a:pPr marL="457200" indent="-457200">
              <a:buFont typeface="Arial" panose="020B0604020202020204" pitchFamily="34" charset="0"/>
              <a:buChar char="•"/>
            </a:pPr>
            <a:r>
              <a:rPr lang="en-IN" dirty="0"/>
              <a:t>This is an annotated dataset with labels corresponding to each image.</a:t>
            </a:r>
          </a:p>
          <a:p>
            <a:endParaRPr lang="en-IN" dirty="0"/>
          </a:p>
        </p:txBody>
      </p:sp>
      <p:sp>
        <p:nvSpPr>
          <p:cNvPr id="4" name="Date Placeholder 3">
            <a:extLst>
              <a:ext uri="{FF2B5EF4-FFF2-40B4-BE49-F238E27FC236}">
                <a16:creationId xmlns:a16="http://schemas.microsoft.com/office/drawing/2014/main" id="{9B7AFD09-980C-CC47-B8E6-653B357A9FC1}"/>
              </a:ext>
            </a:extLst>
          </p:cNvPr>
          <p:cNvSpPr>
            <a:spLocks noGrp="1"/>
          </p:cNvSpPr>
          <p:nvPr>
            <p:ph type="dt" sz="half" idx="2"/>
          </p:nvPr>
        </p:nvSpPr>
        <p:spPr/>
        <p:txBody>
          <a:bodyPr/>
          <a:lstStyle/>
          <a:p>
            <a:fld id="{DD9C8446-696E-6942-B6C8-CC9CAD0B34E0}" type="datetime1">
              <a:rPr lang="en-US" smtClean="0"/>
              <a:pPr/>
              <a:t>12/13/2023</a:t>
            </a:fld>
            <a:endParaRPr lang="en-US" dirty="0"/>
          </a:p>
        </p:txBody>
      </p:sp>
      <p:sp>
        <p:nvSpPr>
          <p:cNvPr id="5" name="Footer Placeholder 4">
            <a:extLst>
              <a:ext uri="{FF2B5EF4-FFF2-40B4-BE49-F238E27FC236}">
                <a16:creationId xmlns:a16="http://schemas.microsoft.com/office/drawing/2014/main" id="{4FC4650F-2810-0DFC-8552-6002383C55C6}"/>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FCC92293-DF9F-3239-B388-C1BF839C9D6F}"/>
              </a:ext>
            </a:extLst>
          </p:cNvPr>
          <p:cNvSpPr>
            <a:spLocks noGrp="1"/>
          </p:cNvSpPr>
          <p:nvPr>
            <p:ph type="sldNum" sz="quarter" idx="4"/>
          </p:nvPr>
        </p:nvSpPr>
        <p:spPr/>
        <p:txBody>
          <a:bodyPr/>
          <a:lstStyle/>
          <a:p>
            <a:fld id="{294A09A9-5501-47C1-A89A-A340965A2BE2}" type="slidenum">
              <a:rPr lang="en-US" smtClean="0"/>
              <a:pPr/>
              <a:t>6</a:t>
            </a:fld>
            <a:endParaRPr lang="en-US" dirty="0"/>
          </a:p>
        </p:txBody>
      </p:sp>
      <p:pic>
        <p:nvPicPr>
          <p:cNvPr id="1041" name="Picture 6">
            <a:extLst>
              <a:ext uri="{FF2B5EF4-FFF2-40B4-BE49-F238E27FC236}">
                <a16:creationId xmlns:a16="http://schemas.microsoft.com/office/drawing/2014/main" id="{2A00C9A2-F131-6FCF-51B5-A208B46823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3842147"/>
            <a:ext cx="1684338" cy="168433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7">
            <a:extLst>
              <a:ext uri="{FF2B5EF4-FFF2-40B4-BE49-F238E27FC236}">
                <a16:creationId xmlns:a16="http://schemas.microsoft.com/office/drawing/2014/main" id="{EA416AB2-4E94-BB2E-FDE1-6613CF762D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0534" y="3869872"/>
            <a:ext cx="1684338" cy="1684337"/>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8">
            <a:extLst>
              <a:ext uri="{FF2B5EF4-FFF2-40B4-BE49-F238E27FC236}">
                <a16:creationId xmlns:a16="http://schemas.microsoft.com/office/drawing/2014/main" id="{20D8590D-B5BB-472D-A65C-00B6F87369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08468" y="3869870"/>
            <a:ext cx="1684338" cy="1684338"/>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8">
            <a:extLst>
              <a:ext uri="{FF2B5EF4-FFF2-40B4-BE49-F238E27FC236}">
                <a16:creationId xmlns:a16="http://schemas.microsoft.com/office/drawing/2014/main" id="{15BCC781-BE6D-AA2B-133D-3F31FA65BFEC}"/>
              </a:ext>
            </a:extLst>
          </p:cNvPr>
          <p:cNvSpPr>
            <a:spLocks noChangeArrowheads="1"/>
          </p:cNvSpPr>
          <p:nvPr/>
        </p:nvSpPr>
        <p:spPr bwMode="auto">
          <a:xfrm>
            <a:off x="2710543" y="387429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6" name="Rectangle 19">
            <a:extLst>
              <a:ext uri="{FF2B5EF4-FFF2-40B4-BE49-F238E27FC236}">
                <a16:creationId xmlns:a16="http://schemas.microsoft.com/office/drawing/2014/main" id="{47B5553D-A1E2-15FE-2EA2-D14F0483B302}"/>
              </a:ext>
            </a:extLst>
          </p:cNvPr>
          <p:cNvSpPr>
            <a:spLocks noChangeArrowheads="1"/>
          </p:cNvSpPr>
          <p:nvPr/>
        </p:nvSpPr>
        <p:spPr bwMode="auto">
          <a:xfrm>
            <a:off x="2710543" y="601583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Book Antiqua" panose="02040602050305030304" pitchFamily="18" charset="0"/>
                <a:ea typeface="Calibri" panose="020F0502020204030204" pitchFamily="34" charset="0"/>
                <a:cs typeface="Gautam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 name="Rectangle 20">
            <a:extLst>
              <a:ext uri="{FF2B5EF4-FFF2-40B4-BE49-F238E27FC236}">
                <a16:creationId xmlns:a16="http://schemas.microsoft.com/office/drawing/2014/main" id="{9EAD0F37-14C4-A50B-4B71-19E5F9E2337C}"/>
              </a:ext>
            </a:extLst>
          </p:cNvPr>
          <p:cNvSpPr>
            <a:spLocks noChangeArrowheads="1"/>
          </p:cNvSpPr>
          <p:nvPr/>
        </p:nvSpPr>
        <p:spPr bwMode="auto">
          <a:xfrm>
            <a:off x="2710543" y="77001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Book Antiqua" panose="02040602050305030304" pitchFamily="18" charset="0"/>
                <a:ea typeface="Calibri" panose="020F0502020204030204" pitchFamily="34" charset="0"/>
                <a:cs typeface="Gautam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Rectangle 21">
            <a:extLst>
              <a:ext uri="{FF2B5EF4-FFF2-40B4-BE49-F238E27FC236}">
                <a16:creationId xmlns:a16="http://schemas.microsoft.com/office/drawing/2014/main" id="{39A3890D-617D-BF6B-B5F9-FE1A585F6248}"/>
              </a:ext>
            </a:extLst>
          </p:cNvPr>
          <p:cNvSpPr>
            <a:spLocks noChangeArrowheads="1"/>
          </p:cNvSpPr>
          <p:nvPr/>
        </p:nvSpPr>
        <p:spPr bwMode="auto">
          <a:xfrm>
            <a:off x="2710543" y="938450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20" name="TextBox 19">
            <a:extLst>
              <a:ext uri="{FF2B5EF4-FFF2-40B4-BE49-F238E27FC236}">
                <a16:creationId xmlns:a16="http://schemas.microsoft.com/office/drawing/2014/main" id="{9AB38A41-0B1D-7E01-52B7-9EC9076B652A}"/>
              </a:ext>
            </a:extLst>
          </p:cNvPr>
          <p:cNvSpPr txBox="1"/>
          <p:nvPr/>
        </p:nvSpPr>
        <p:spPr>
          <a:xfrm>
            <a:off x="1752600" y="5619158"/>
            <a:ext cx="7452360" cy="266676"/>
          </a:xfrm>
          <a:prstGeom prst="rect">
            <a:avLst/>
          </a:prstGeom>
          <a:noFill/>
        </p:spPr>
        <p:txBody>
          <a:bodyPr wrap="square">
            <a:spAutoFit/>
          </a:bodyPr>
          <a:lstStyle/>
          <a:p>
            <a:pPr lvl="0" algn="just">
              <a:lnSpc>
                <a:spcPct val="107000"/>
              </a:lnSpc>
              <a:spcAft>
                <a:spcPts val="800"/>
              </a:spcAft>
            </a:pPr>
            <a:r>
              <a:rPr lang="en-US" sz="1100" dirty="0">
                <a:effectLst/>
                <a:latin typeface="Bahnschrift" panose="020B0502040204020203" pitchFamily="34" charset="0"/>
                <a:ea typeface="Calibri" panose="020F0502020204030204" pitchFamily="34" charset="0"/>
                <a:cs typeface="Gautami" panose="020B0502040204020203" pitchFamily="34" charset="0"/>
              </a:rPr>
              <a:t>(a) Apple_Black_Rot	   (b) Apple_Healthy	       (c) Grape_Blact_Rot</a:t>
            </a:r>
            <a:endParaRPr lang="en-IN" sz="1100" dirty="0">
              <a:effectLst/>
              <a:latin typeface="Bahnschrift" panose="020B0502040204020203" pitchFamily="34" charset="0"/>
              <a:ea typeface="Calibri" panose="020F0502020204030204" pitchFamily="34" charset="0"/>
              <a:cs typeface="Gautami" panose="020B0502040204020203" pitchFamily="34" charset="0"/>
            </a:endParaRPr>
          </a:p>
        </p:txBody>
      </p:sp>
      <p:pic>
        <p:nvPicPr>
          <p:cNvPr id="8" name="Audio 7">
            <a:hlinkClick r:id="" action="ppaction://media"/>
            <a:extLst>
              <a:ext uri="{FF2B5EF4-FFF2-40B4-BE49-F238E27FC236}">
                <a16:creationId xmlns:a16="http://schemas.microsoft.com/office/drawing/2014/main" id="{9F8E9EFD-2EC9-3E27-383C-4019E699F1C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551056106"/>
      </p:ext>
    </p:extLst>
  </p:cSld>
  <p:clrMapOvr>
    <a:masterClrMapping/>
  </p:clrMapOvr>
  <mc:AlternateContent xmlns:mc="http://schemas.openxmlformats.org/markup-compatibility/2006" xmlns:p14="http://schemas.microsoft.com/office/powerpoint/2010/main">
    <mc:Choice Requires="p14">
      <p:transition spd="slow" p14:dur="2000" advTm="13002"/>
    </mc:Choice>
    <mc:Fallback xmlns="">
      <p:transition spd="slow" advTm="130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A5355-8FBD-9E1D-AFB1-4B4BD0CF77AD}"/>
              </a:ext>
            </a:extLst>
          </p:cNvPr>
          <p:cNvSpPr>
            <a:spLocks noGrp="1"/>
          </p:cNvSpPr>
          <p:nvPr>
            <p:ph type="ctrTitle"/>
          </p:nvPr>
        </p:nvSpPr>
        <p:spPr/>
        <p:txBody>
          <a:bodyPr/>
          <a:lstStyle/>
          <a:p>
            <a:r>
              <a:rPr lang="en-IN" dirty="0"/>
              <a:t>Background Work</a:t>
            </a:r>
          </a:p>
        </p:txBody>
      </p:sp>
      <p:pic>
        <p:nvPicPr>
          <p:cNvPr id="3" name="Audio 2">
            <a:hlinkClick r:id="" action="ppaction://media"/>
            <a:extLst>
              <a:ext uri="{FF2B5EF4-FFF2-40B4-BE49-F238E27FC236}">
                <a16:creationId xmlns:a16="http://schemas.microsoft.com/office/drawing/2014/main" id="{1E92A904-139D-420E-ACF9-826DD2EA9B6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608937965"/>
      </p:ext>
    </p:extLst>
  </p:cSld>
  <p:clrMapOvr>
    <a:masterClrMapping/>
  </p:clrMapOvr>
  <mc:AlternateContent xmlns:mc="http://schemas.openxmlformats.org/markup-compatibility/2006" xmlns:p14="http://schemas.microsoft.com/office/powerpoint/2010/main">
    <mc:Choice Requires="p14">
      <p:transition spd="slow" p14:dur="2000" advTm="10915"/>
    </mc:Choice>
    <mc:Fallback xmlns="">
      <p:transition spd="slow" advTm="109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D56BC52-87EB-D1A8-4E1F-5993341F7791}"/>
              </a:ext>
            </a:extLst>
          </p:cNvPr>
          <p:cNvSpPr>
            <a:spLocks noGrp="1"/>
          </p:cNvSpPr>
          <p:nvPr>
            <p:ph type="dt" sz="half" idx="2"/>
          </p:nvPr>
        </p:nvSpPr>
        <p:spPr/>
        <p:txBody>
          <a:bodyPr/>
          <a:lstStyle/>
          <a:p>
            <a:fld id="{8CE9AC2A-20AD-8C48-B5EB-B5322BDBCDEE}" type="datetime1">
              <a:rPr lang="en-US" smtClean="0"/>
              <a:pPr/>
              <a:t>12/13/2023</a:t>
            </a:fld>
            <a:endParaRPr lang="en-US" dirty="0"/>
          </a:p>
        </p:txBody>
      </p:sp>
      <p:sp>
        <p:nvSpPr>
          <p:cNvPr id="5" name="Footer Placeholder 4">
            <a:extLst>
              <a:ext uri="{FF2B5EF4-FFF2-40B4-BE49-F238E27FC236}">
                <a16:creationId xmlns:a16="http://schemas.microsoft.com/office/drawing/2014/main" id="{E2ABA64C-F07C-42C7-5EEE-19097A643DBB}"/>
              </a:ext>
            </a:extLst>
          </p:cNvPr>
          <p:cNvSpPr>
            <a:spLocks noGrp="1"/>
          </p:cNvSpPr>
          <p:nvPr>
            <p:ph type="ftr" sz="quarter" idx="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5009BF2B-2655-7356-5386-0CE61E188A2D}"/>
              </a:ext>
            </a:extLst>
          </p:cNvPr>
          <p:cNvSpPr>
            <a:spLocks noGrp="1"/>
          </p:cNvSpPr>
          <p:nvPr>
            <p:ph type="sldNum" sz="quarter" idx="4"/>
          </p:nvPr>
        </p:nvSpPr>
        <p:spPr/>
        <p:txBody>
          <a:bodyPr/>
          <a:lstStyle/>
          <a:p>
            <a:fld id="{294A09A9-5501-47C1-A89A-A340965A2BE2}" type="slidenum">
              <a:rPr lang="en-US" smtClean="0"/>
              <a:pPr/>
              <a:t>8</a:t>
            </a:fld>
            <a:endParaRPr lang="en-US" dirty="0"/>
          </a:p>
        </p:txBody>
      </p:sp>
      <p:sp>
        <p:nvSpPr>
          <p:cNvPr id="2" name="TextBox 1">
            <a:extLst>
              <a:ext uri="{FF2B5EF4-FFF2-40B4-BE49-F238E27FC236}">
                <a16:creationId xmlns:a16="http://schemas.microsoft.com/office/drawing/2014/main" id="{036FBE4D-8BDB-82C0-15E2-AF79DDE4E738}"/>
              </a:ext>
            </a:extLst>
          </p:cNvPr>
          <p:cNvSpPr txBox="1"/>
          <p:nvPr/>
        </p:nvSpPr>
        <p:spPr>
          <a:xfrm>
            <a:off x="679508" y="830510"/>
            <a:ext cx="10201013" cy="5539978"/>
          </a:xfrm>
          <a:prstGeom prst="rect">
            <a:avLst/>
          </a:prstGeom>
          <a:noFill/>
        </p:spPr>
        <p:txBody>
          <a:bodyPr wrap="square" rtlCol="0">
            <a:spAutoFit/>
          </a:bodyPr>
          <a:lstStyle/>
          <a:p>
            <a:r>
              <a:rPr lang="en-IN" sz="3600" b="1" dirty="0"/>
              <a:t>Transfer Learning</a:t>
            </a:r>
          </a:p>
          <a:p>
            <a:endParaRPr lang="en-IN" dirty="0"/>
          </a:p>
          <a:p>
            <a:pPr marL="285750" indent="-285750" algn="just">
              <a:buFont typeface="Arial" panose="020B0604020202020204" pitchFamily="34" charset="0"/>
              <a:buChar char="•"/>
            </a:pPr>
            <a:r>
              <a:rPr lang="en-IN" sz="2400" dirty="0"/>
              <a:t>Transfer Learning is a machine learning technique where a model developed for a particular task is used as the starting point for a model on a second task.</a:t>
            </a:r>
            <a:r>
              <a:rPr lang="en-US" sz="2400" dirty="0"/>
              <a:t> </a:t>
            </a:r>
          </a:p>
          <a:p>
            <a:pPr marL="285750" indent="-285750" algn="just">
              <a:buFont typeface="Arial" panose="020B0604020202020204" pitchFamily="34" charset="0"/>
              <a:buChar char="•"/>
            </a:pPr>
            <a:r>
              <a:rPr lang="en-US" sz="2400" dirty="0"/>
              <a:t>In deep learning, transfer learning involves using pre-trained neural network models trained on large datasets for a specific task, such as image classification. </a:t>
            </a:r>
          </a:p>
          <a:p>
            <a:pPr marL="285750" indent="-285750" algn="just">
              <a:buFont typeface="Arial" panose="020B0604020202020204" pitchFamily="34" charset="0"/>
              <a:buChar char="•"/>
            </a:pPr>
            <a:r>
              <a:rPr lang="en-US" sz="2400" dirty="0"/>
              <a:t>These pre-trained models can be adapted for a different but related task with smaller datasets, providing benefits like faster training and improved performance.</a:t>
            </a:r>
          </a:p>
          <a:p>
            <a:pPr marL="285750" indent="-285750">
              <a:buFont typeface="Arial" panose="020B0604020202020204" pitchFamily="34" charset="0"/>
              <a:buChar char="•"/>
            </a:pPr>
            <a:endParaRPr lang="en-US" dirty="0"/>
          </a:p>
          <a:p>
            <a:r>
              <a:rPr lang="en-US" sz="2400" dirty="0"/>
              <a:t>Now, let's delve into more details about ResNet, InceptionV3, and MobileNet:</a:t>
            </a:r>
          </a:p>
          <a:p>
            <a:endParaRPr lang="en-US" dirty="0"/>
          </a:p>
        </p:txBody>
      </p:sp>
      <p:pic>
        <p:nvPicPr>
          <p:cNvPr id="3" name="Audio 2">
            <a:hlinkClick r:id="" action="ppaction://media"/>
            <a:extLst>
              <a:ext uri="{FF2B5EF4-FFF2-40B4-BE49-F238E27FC236}">
                <a16:creationId xmlns:a16="http://schemas.microsoft.com/office/drawing/2014/main" id="{768C92B8-01D5-83F3-379B-B1907096DBD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616577666"/>
      </p:ext>
    </p:extLst>
  </p:cSld>
  <p:clrMapOvr>
    <a:masterClrMapping/>
  </p:clrMapOvr>
  <mc:AlternateContent xmlns:mc="http://schemas.openxmlformats.org/markup-compatibility/2006" xmlns:p14="http://schemas.microsoft.com/office/powerpoint/2010/main">
    <mc:Choice Requires="p14">
      <p:transition spd="slow" p14:dur="2000" advTm="17832"/>
    </mc:Choice>
    <mc:Fallback xmlns="">
      <p:transition spd="slow" advTm="178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Date Placeholder 26">
            <a:extLst>
              <a:ext uri="{FF2B5EF4-FFF2-40B4-BE49-F238E27FC236}">
                <a16:creationId xmlns:a16="http://schemas.microsoft.com/office/drawing/2014/main" id="{D7F0738F-0FFE-6F0F-AD34-C6A1EB8448BD}"/>
              </a:ext>
            </a:extLst>
          </p:cNvPr>
          <p:cNvSpPr>
            <a:spLocks noGrp="1"/>
          </p:cNvSpPr>
          <p:nvPr>
            <p:ph type="dt" sz="half" idx="25"/>
          </p:nvPr>
        </p:nvSpPr>
        <p:spPr/>
        <p:txBody>
          <a:bodyPr/>
          <a:lstStyle/>
          <a:p>
            <a:fld id="{75594855-01E8-5A4B-B2B8-E2ECEF879100}" type="datetime1">
              <a:rPr lang="en-US" smtClean="0"/>
              <a:pPr/>
              <a:t>12/13/2023</a:t>
            </a:fld>
            <a:endParaRPr lang="en-US" dirty="0"/>
          </a:p>
        </p:txBody>
      </p:sp>
      <p:sp>
        <p:nvSpPr>
          <p:cNvPr id="28" name="Footer Placeholder 27">
            <a:extLst>
              <a:ext uri="{FF2B5EF4-FFF2-40B4-BE49-F238E27FC236}">
                <a16:creationId xmlns:a16="http://schemas.microsoft.com/office/drawing/2014/main" id="{72E5C11F-ED93-C2F7-A650-C2F027FDCD3B}"/>
              </a:ext>
            </a:extLst>
          </p:cNvPr>
          <p:cNvSpPr>
            <a:spLocks noGrp="1"/>
          </p:cNvSpPr>
          <p:nvPr>
            <p:ph type="ftr" sz="quarter" idx="26"/>
          </p:nvPr>
        </p:nvSpPr>
        <p:spPr/>
        <p:txBody>
          <a:bodyPr/>
          <a:lstStyle/>
          <a:p>
            <a:r>
              <a:rPr lang="en-US"/>
              <a:t>PRESENTATION TITLE</a:t>
            </a:r>
            <a:endParaRPr lang="en-US" dirty="0"/>
          </a:p>
        </p:txBody>
      </p:sp>
      <p:sp>
        <p:nvSpPr>
          <p:cNvPr id="29" name="Slide Number Placeholder 28">
            <a:extLst>
              <a:ext uri="{FF2B5EF4-FFF2-40B4-BE49-F238E27FC236}">
                <a16:creationId xmlns:a16="http://schemas.microsoft.com/office/drawing/2014/main" id="{FC6A20E1-515D-B088-5A80-14101463A4E0}"/>
              </a:ext>
            </a:extLst>
          </p:cNvPr>
          <p:cNvSpPr>
            <a:spLocks noGrp="1"/>
          </p:cNvSpPr>
          <p:nvPr>
            <p:ph type="sldNum" sz="quarter" idx="27"/>
          </p:nvPr>
        </p:nvSpPr>
        <p:spPr/>
        <p:txBody>
          <a:bodyPr/>
          <a:lstStyle/>
          <a:p>
            <a:fld id="{294A09A9-5501-47C1-A89A-A340965A2BE2}" type="slidenum">
              <a:rPr lang="en-US" smtClean="0"/>
              <a:pPr/>
              <a:t>9</a:t>
            </a:fld>
            <a:endParaRPr lang="en-US" dirty="0"/>
          </a:p>
        </p:txBody>
      </p:sp>
      <p:sp>
        <p:nvSpPr>
          <p:cNvPr id="30" name="TextBox 29">
            <a:extLst>
              <a:ext uri="{FF2B5EF4-FFF2-40B4-BE49-F238E27FC236}">
                <a16:creationId xmlns:a16="http://schemas.microsoft.com/office/drawing/2014/main" id="{8B11EB48-4ED9-5C64-812D-D8EE0FAFC9E9}"/>
              </a:ext>
            </a:extLst>
          </p:cNvPr>
          <p:cNvSpPr txBox="1"/>
          <p:nvPr/>
        </p:nvSpPr>
        <p:spPr>
          <a:xfrm>
            <a:off x="587829" y="653143"/>
            <a:ext cx="10662557" cy="5447645"/>
          </a:xfrm>
          <a:prstGeom prst="rect">
            <a:avLst/>
          </a:prstGeom>
          <a:noFill/>
        </p:spPr>
        <p:txBody>
          <a:bodyPr wrap="square" rtlCol="0">
            <a:spAutoFit/>
          </a:bodyPr>
          <a:lstStyle/>
          <a:p>
            <a:r>
              <a:rPr lang="en-US" sz="2800" b="1" dirty="0"/>
              <a:t>ResNet (Residual Network)</a:t>
            </a:r>
          </a:p>
          <a:p>
            <a:pPr marL="285750" indent="-285750" algn="just">
              <a:buFont typeface="Arial" panose="020B0604020202020204" pitchFamily="34" charset="0"/>
              <a:buChar char="•"/>
            </a:pPr>
            <a:r>
              <a:rPr lang="en-US" sz="2400" dirty="0"/>
              <a:t>Known for its deep structure with residual connections.</a:t>
            </a:r>
          </a:p>
          <a:p>
            <a:pPr marL="285750" indent="-285750" algn="just">
              <a:buFont typeface="Arial" panose="020B0604020202020204" pitchFamily="34" charset="0"/>
              <a:buChar char="•"/>
            </a:pPr>
            <a:r>
              <a:rPr lang="en-US" sz="2400" dirty="0"/>
              <a:t>Features skip connections that enable the model to learn residual functions.</a:t>
            </a:r>
          </a:p>
          <a:p>
            <a:pPr marL="285750" indent="-285750" algn="just">
              <a:buFont typeface="Arial" panose="020B0604020202020204" pitchFamily="34" charset="0"/>
              <a:buChar char="•"/>
            </a:pPr>
            <a:r>
              <a:rPr lang="en-US" sz="2400" dirty="0"/>
              <a:t>Residual blocks facilitate the training of very deep networks.</a:t>
            </a:r>
            <a:endParaRPr lang="en-IN" sz="2400" dirty="0"/>
          </a:p>
          <a:p>
            <a:pPr algn="just"/>
            <a:endParaRPr lang="en-IN" sz="2400" dirty="0"/>
          </a:p>
          <a:p>
            <a:pPr algn="just"/>
            <a:r>
              <a:rPr lang="en-IN" sz="2800" b="1" dirty="0"/>
              <a:t>InceptionV3</a:t>
            </a:r>
          </a:p>
          <a:p>
            <a:pPr marL="457200" indent="-457200" algn="just">
              <a:buFont typeface="Arial" panose="020B0604020202020204" pitchFamily="34" charset="0"/>
              <a:buChar char="•"/>
            </a:pPr>
            <a:r>
              <a:rPr lang="en-US" sz="2400" dirty="0"/>
              <a:t>Utilizes inception modules for capturing features at various spatial scales.</a:t>
            </a:r>
          </a:p>
          <a:p>
            <a:pPr marL="457200" indent="-457200" algn="just">
              <a:buFont typeface="Arial" panose="020B0604020202020204" pitchFamily="34" charset="0"/>
              <a:buChar char="•"/>
            </a:pPr>
            <a:r>
              <a:rPr lang="en-US" sz="2400" dirty="0"/>
              <a:t>Employs factorized convolutions and global average pooling.</a:t>
            </a:r>
          </a:p>
          <a:p>
            <a:pPr marL="457200" indent="-457200" algn="just">
              <a:buFont typeface="Arial" panose="020B0604020202020204" pitchFamily="34" charset="0"/>
              <a:buChar char="•"/>
            </a:pPr>
            <a:r>
              <a:rPr lang="en-US" sz="2400" dirty="0"/>
              <a:t>Balances complexity with efficiency.</a:t>
            </a:r>
            <a:endParaRPr lang="en-IN" sz="2400" dirty="0"/>
          </a:p>
          <a:p>
            <a:pPr algn="just"/>
            <a:endParaRPr lang="en-IN" sz="2400" dirty="0"/>
          </a:p>
          <a:p>
            <a:pPr algn="just"/>
            <a:r>
              <a:rPr lang="en-IN" sz="2800" b="1" dirty="0"/>
              <a:t>MobileNet</a:t>
            </a:r>
          </a:p>
          <a:p>
            <a:pPr marL="457200" indent="-457200" algn="just">
              <a:buFont typeface="Arial" panose="020B0604020202020204" pitchFamily="34" charset="0"/>
              <a:buChar char="•"/>
            </a:pPr>
            <a:r>
              <a:rPr lang="en-US" sz="2400" dirty="0"/>
              <a:t>Lightweight design suitable for resource-constrained scenarios.</a:t>
            </a:r>
          </a:p>
          <a:p>
            <a:pPr marL="457200" indent="-457200" algn="just">
              <a:buFont typeface="Arial" panose="020B0604020202020204" pitchFamily="34" charset="0"/>
              <a:buChar char="•"/>
            </a:pPr>
            <a:r>
              <a:rPr lang="en-US" sz="2400" dirty="0"/>
              <a:t>Uses depth-wise separable convolutions to balance accuracy and efficiency.</a:t>
            </a:r>
          </a:p>
          <a:p>
            <a:pPr marL="457200" indent="-457200" algn="just">
              <a:buFont typeface="Arial" panose="020B0604020202020204" pitchFamily="34" charset="0"/>
              <a:buChar char="•"/>
            </a:pPr>
            <a:r>
              <a:rPr lang="en-US" sz="2400" dirty="0"/>
              <a:t>Commonly applied in mobile and edge device applications.</a:t>
            </a:r>
            <a:endParaRPr lang="en-IN" sz="2400" dirty="0"/>
          </a:p>
        </p:txBody>
      </p:sp>
      <p:pic>
        <p:nvPicPr>
          <p:cNvPr id="2" name="Audio 1">
            <a:hlinkClick r:id="" action="ppaction://media"/>
            <a:extLst>
              <a:ext uri="{FF2B5EF4-FFF2-40B4-BE49-F238E27FC236}">
                <a16:creationId xmlns:a16="http://schemas.microsoft.com/office/drawing/2014/main" id="{7F984622-A8D8-C7AD-111F-FE56DEEBE63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483912209"/>
      </p:ext>
    </p:extLst>
  </p:cSld>
  <p:clrMapOvr>
    <a:masterClrMapping/>
  </p:clrMapOvr>
  <mc:AlternateContent xmlns:mc="http://schemas.openxmlformats.org/markup-compatibility/2006" xmlns:p14="http://schemas.microsoft.com/office/powerpoint/2010/main">
    <mc:Choice Requires="p14">
      <p:transition spd="slow" p14:dur="2000" advTm="42210"/>
    </mc:Choice>
    <mc:Fallback xmlns="">
      <p:transition spd="slow" advTm="422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al Color Block_Win32_AP_v2" id="{3EA4D81A-EBDE-431D-8B15-A5A6F500D5A4}" vid="{8EBF5489-0BE1-418D-A69C-2193D304C7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4A615295-94F6-4CE2-A1B1-6B7E1DAA5A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5334180-0405-413B-834A-44FA9E05ADB7}">
  <ds:schemaRefs>
    <ds:schemaRef ds:uri="http://schemas.microsoft.com/sharepoint/v3/contenttype/forms"/>
  </ds:schemaRefs>
</ds:datastoreItem>
</file>

<file path=customXml/itemProps3.xml><?xml version="1.0" encoding="utf-8"?>
<ds:datastoreItem xmlns:ds="http://schemas.openxmlformats.org/officeDocument/2006/customXml" ds:itemID="{4D5BAB77-79E1-4739-AA51-10C9079186D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Universal presentation</Template>
  <TotalTime>241</TotalTime>
  <Words>826</Words>
  <Application>Microsoft Office PowerPoint</Application>
  <PresentationFormat>Widescreen</PresentationFormat>
  <Paragraphs>196</Paragraphs>
  <Slides>18</Slides>
  <Notes>0</Notes>
  <HiddenSlides>0</HiddenSlides>
  <MMClips>18</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Bahnschrift</vt:lpstr>
      <vt:lpstr>Book Antiqua</vt:lpstr>
      <vt:lpstr>Calibri</vt:lpstr>
      <vt:lpstr>Söhne</vt:lpstr>
      <vt:lpstr>Tenorite</vt:lpstr>
      <vt:lpstr>Office Theme</vt:lpstr>
      <vt:lpstr>Disease Prediction Using  Multi-Model Deep Learning and Machine Learning Approach</vt:lpstr>
      <vt:lpstr>Group Members</vt:lpstr>
      <vt:lpstr>Introduction</vt:lpstr>
      <vt:lpstr>Accurate prediction allows for proactive measures, preventing the spread of diseases and minimizing the impact on crop production.</vt:lpstr>
      <vt:lpstr>Research Methodology</vt:lpstr>
      <vt:lpstr>Plant Village Dataset</vt:lpstr>
      <vt:lpstr>Background Work</vt:lpstr>
      <vt:lpstr>PowerPoint Presentation</vt:lpstr>
      <vt:lpstr>PowerPoint Presentation</vt:lpstr>
      <vt:lpstr>Model Architecture</vt:lpstr>
      <vt:lpstr>Model Flow Diagram</vt:lpstr>
      <vt:lpstr>Model Configuration</vt:lpstr>
      <vt:lpstr>Exploring various configurations for each architecture, including different optimizers (Adam, SGD), learning rates, and batch sizes.</vt:lpstr>
      <vt:lpstr>Evaluation</vt:lpstr>
      <vt:lpstr>Model Performance</vt:lpstr>
      <vt:lpstr>Conclusion</vt:lpstr>
      <vt:lpstr>Future Works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Disease Prediction using  Multi-Model Deep Learning and Machine Learning Approach</dc:title>
  <dc:creator>Rohitha Aishwarya hanumanthu</dc:creator>
  <cp:lastModifiedBy>Rohitha Aishwarya hanumanthu</cp:lastModifiedBy>
  <cp:revision>4</cp:revision>
  <dcterms:created xsi:type="dcterms:W3CDTF">2023-12-07T13:49:24Z</dcterms:created>
  <dcterms:modified xsi:type="dcterms:W3CDTF">2023-12-13T13:08:08Z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